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  <p:sldId id="259" r:id="rId3"/>
    <p:sldId id="256" r:id="rId4"/>
    <p:sldId id="260" r:id="rId5"/>
  </p:sldIdLst>
  <p:sldSz cx="10693400" cy="7561263"/>
  <p:notesSz cx="6858000" cy="9144000"/>
  <p:custDataLst>
    <p:tags r:id="rId6"/>
  </p:custDataLst>
  <p:defaultTextStyle>
    <a:defPPr>
      <a:defRPr lang="en-US"/>
    </a:defPPr>
    <a:lvl1pPr marL="0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497845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995690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493535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1991380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489225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2987070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484916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3982761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30" d="100"/>
          <a:sy n="130" d="100"/>
        </p:scale>
        <p:origin x="-324" y="216"/>
      </p:cViewPr>
      <p:guideLst>
        <p:guide orient="horz" pos="2382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2005" y="2348895"/>
            <a:ext cx="9089390" cy="162077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7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5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935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913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89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870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849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82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10/14/2022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174397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10/14/2022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186693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705" y="4858813"/>
            <a:ext cx="9089390" cy="1501751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4705" y="3204787"/>
            <a:ext cx="9089390" cy="1654026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784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9569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9353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9138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922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870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8491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8276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10/14/2022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476905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670" y="1764296"/>
            <a:ext cx="4722918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35812" y="1764296"/>
            <a:ext cx="4722918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10/14/2022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322552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671" y="1692533"/>
            <a:ext cx="4724775" cy="70536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4671" y="2397901"/>
            <a:ext cx="4724775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32100" y="1692533"/>
            <a:ext cx="4726633" cy="70536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32100" y="2397901"/>
            <a:ext cx="4726633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10/14/2022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240855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10/14/2022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646122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10/14/2022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804508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671" y="301050"/>
            <a:ext cx="3518055" cy="1281214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0824" y="301053"/>
            <a:ext cx="5977906" cy="6453328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4671" y="1582266"/>
            <a:ext cx="3518055" cy="5172114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10/14/2022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204353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/>
          <a:lstStyle>
            <a:lvl1pPr marL="0" indent="0">
              <a:buNone/>
              <a:defRPr sz="3500"/>
            </a:lvl1pPr>
            <a:lvl2pPr marL="497845" indent="0">
              <a:buNone/>
              <a:defRPr sz="3000"/>
            </a:lvl2pPr>
            <a:lvl3pPr marL="995690" indent="0">
              <a:buNone/>
              <a:defRPr sz="2600"/>
            </a:lvl3pPr>
            <a:lvl4pPr marL="1493535" indent="0">
              <a:buNone/>
              <a:defRPr sz="2200"/>
            </a:lvl4pPr>
            <a:lvl5pPr marL="1991380" indent="0">
              <a:buNone/>
              <a:defRPr sz="2200"/>
            </a:lvl5pPr>
            <a:lvl6pPr marL="2489225" indent="0">
              <a:buNone/>
              <a:defRPr sz="2200"/>
            </a:lvl6pPr>
            <a:lvl7pPr marL="2987070" indent="0">
              <a:buNone/>
              <a:defRPr sz="2200"/>
            </a:lvl7pPr>
            <a:lvl8pPr marL="3484916" indent="0">
              <a:buNone/>
              <a:defRPr sz="2200"/>
            </a:lvl8pPr>
            <a:lvl9pPr marL="3982761" indent="0">
              <a:buNone/>
              <a:defRPr sz="2200"/>
            </a:lvl9pPr>
          </a:lstStyle>
          <a:p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10/14/2022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99286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10/14/2022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558413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52715" y="302804"/>
            <a:ext cx="2406015" cy="645157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670" y="302804"/>
            <a:ext cx="7039822" cy="645157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10/14/2022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034264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5000"/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 vert="horz" lIns="99569" tIns="49785" rIns="99569" bIns="49785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670" y="1764296"/>
            <a:ext cx="9624060" cy="4990084"/>
          </a:xfrm>
          <a:prstGeom prst="rect">
            <a:avLst/>
          </a:prstGeom>
        </p:spPr>
        <p:txBody>
          <a:bodyPr vert="horz" lIns="99569" tIns="49785" rIns="99569" bIns="49785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670" y="7008173"/>
            <a:ext cx="2495127" cy="40256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10/14/2022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53579" y="7008173"/>
            <a:ext cx="3386243" cy="40256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63603" y="7008173"/>
            <a:ext cx="2495127" cy="40256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6412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95690" rtl="0" eaLnBrk="1" latinLnBrk="0" hangingPunct="1"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3384" indent="-373384" algn="l" defTabSz="995690" rtl="0" eaLnBrk="1" latinLnBrk="0" hangingPunct="1">
        <a:spcBef>
          <a:spcPct val="20000"/>
        </a:spcBef>
        <a:buFont typeface="Arial" panose="020B0604020202020204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08998" indent="-311153" algn="l" defTabSz="995690" rtl="0" eaLnBrk="1" latinLnBrk="0" hangingPunct="1">
        <a:spcBef>
          <a:spcPct val="20000"/>
        </a:spcBef>
        <a:buFont typeface="Arial" panose="020B0604020202020204" pitchFamily="34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44613" indent="-248923" algn="l" defTabSz="9956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42458" indent="-248923" algn="l" defTabSz="995690" rtl="0" eaLnBrk="1" latinLnBrk="0" hangingPunct="1">
        <a:spcBef>
          <a:spcPct val="20000"/>
        </a:spcBef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40303" indent="-248923" algn="l" defTabSz="995690" rtl="0" eaLnBrk="1" latinLnBrk="0" hangingPunct="1">
        <a:spcBef>
          <a:spcPct val="20000"/>
        </a:spcBef>
        <a:buFont typeface="Arial" panose="020B0604020202020204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38148" indent="-248923" algn="l" defTabSz="9956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993" indent="-248923" algn="l" defTabSz="9956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3838" indent="-248923" algn="l" defTabSz="9956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31683" indent="-248923" algn="l" defTabSz="9956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845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690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535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1380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9225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7070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916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2761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0697" y="180231"/>
            <a:ext cx="5081987" cy="7286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 fontAlgn="base">
              <a:spcBef>
                <a:spcPct val="0"/>
              </a:spcBef>
              <a:spcAft>
                <a:spcPct val="0"/>
              </a:spcAft>
            </a:pPr>
            <a:r>
              <a:rPr lang="sr-Latn-RS" altLang="en-US" sz="1050" dirty="0" smtClean="0">
                <a:cs typeface="Arial" charset="0"/>
              </a:rPr>
              <a:t>Брошура </a:t>
            </a:r>
            <a:r>
              <a:rPr lang="sr-Cyrl-CS" altLang="en-US" sz="1050" dirty="0" smtClean="0">
                <a:cs typeface="Arial" charset="0"/>
              </a:rPr>
              <a:t>је </a:t>
            </a:r>
            <a:r>
              <a:rPr lang="sr-Cyrl-CS" altLang="en-US" sz="1050" dirty="0">
                <a:cs typeface="Arial" charset="0"/>
              </a:rPr>
              <a:t>реализована у оквиру </a:t>
            </a:r>
            <a:r>
              <a:rPr lang="sr-Cyrl-CS" altLang="en-US" sz="1050" dirty="0" smtClean="0">
                <a:cs typeface="Arial" charset="0"/>
              </a:rPr>
              <a:t>пројекта</a:t>
            </a:r>
            <a:r>
              <a:rPr lang="sr-Latn-RS" altLang="en-US" sz="1050" dirty="0" smtClean="0">
                <a:cs typeface="Arial" charset="0"/>
              </a:rPr>
              <a:t> Подстицаја за унапређење система креирања и преноса знања кроз развој техничко-технолошких, примењених, развојних и иновативних пројеката у пољопривреди и руралном развоју у 2021. год.,  Министарства пољопривреде, шумарства и водопривреде Р. Србије, под називом</a:t>
            </a:r>
          </a:p>
          <a:p>
            <a:pPr algn="just" defTabSz="914400" fontAlgn="base">
              <a:spcBef>
                <a:spcPct val="0"/>
              </a:spcBef>
              <a:spcAft>
                <a:spcPct val="0"/>
              </a:spcAft>
            </a:pPr>
            <a:endParaRPr lang="sr-Latn-RS" altLang="en-US" sz="1050" dirty="0" smtClean="0">
              <a:cs typeface="Arial" charset="0"/>
            </a:endParaRPr>
          </a:p>
          <a:p>
            <a:pPr algn="just" defTabSz="914400" fontAlgn="base">
              <a:spcBef>
                <a:spcPct val="0"/>
              </a:spcBef>
              <a:spcAft>
                <a:spcPct val="0"/>
              </a:spcAft>
            </a:pPr>
            <a:endParaRPr lang="sr-Latn-RS" sz="1050" dirty="0">
              <a:cs typeface="Arial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sr-Latn-RS" sz="1050" dirty="0" smtClean="0">
                <a:cs typeface="Arial" panose="020B0604020202020204" pitchFamily="34" charset="0"/>
              </a:rPr>
              <a:t>„</a:t>
            </a:r>
            <a:r>
              <a:rPr lang="sr-Cyrl-CS" sz="1050" b="1" dirty="0" smtClean="0">
                <a:cs typeface="Arial" panose="020B0604020202020204" pitchFamily="34" charset="0"/>
              </a:rPr>
              <a:t>РАЗВОЈ </a:t>
            </a:r>
            <a:r>
              <a:rPr lang="sr-Cyrl-CS" sz="1050" b="1" dirty="0">
                <a:cs typeface="Arial" panose="020B0604020202020204" pitchFamily="34" charset="0"/>
              </a:rPr>
              <a:t>ТЕХНИЧКО-ТЕХНОЛОШКИХ МОДЕЛА ПРОИЗВОДЊЕ И ПРИМАРНЕ ПРЕРАДЕ ЛЕКОВИТОГ И АРОМАТИЧНОГ БИЉА У РУРАЛНИМ КРАЈЕВИМА СРБИЈЕ, У ЦИЉУ ПРОДУКТИВНОГ ЗАПОШЉАВАЊА СТАНОВНИШТВА (ПИРОТСКИ ОКРУГ</a:t>
            </a:r>
            <a:r>
              <a:rPr lang="sr-Cyrl-CS" sz="1050" b="1" dirty="0" smtClean="0">
                <a:cs typeface="Arial" panose="020B0604020202020204" pitchFamily="34" charset="0"/>
              </a:rPr>
              <a:t>)</a:t>
            </a:r>
            <a:r>
              <a:rPr lang="sr-Latn-RS" sz="1050" dirty="0" smtClean="0">
                <a:cs typeface="Arial" panose="020B0604020202020204" pitchFamily="34" charset="0"/>
              </a:rPr>
              <a:t>“</a:t>
            </a:r>
          </a:p>
          <a:p>
            <a:pPr algn="just" defTabSz="914400" fontAlgn="base">
              <a:spcBef>
                <a:spcPct val="0"/>
              </a:spcBef>
              <a:spcAft>
                <a:spcPct val="0"/>
              </a:spcAft>
            </a:pPr>
            <a:endParaRPr lang="sr-Latn-RS" sz="1000" dirty="0" smtClean="0">
              <a:cs typeface="Arial" panose="020B0604020202020204" pitchFamily="34" charset="0"/>
            </a:endParaRPr>
          </a:p>
          <a:p>
            <a:pPr algn="just" defTabSz="914400" fontAlgn="base">
              <a:spcBef>
                <a:spcPct val="0"/>
              </a:spcBef>
              <a:spcAft>
                <a:spcPct val="0"/>
              </a:spcAft>
            </a:pPr>
            <a:endParaRPr lang="sr-Latn-RS" sz="1000" dirty="0">
              <a:cs typeface="Arial" panose="020B0604020202020204" pitchFamily="34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sr-Latn-RS" sz="1050" b="1" dirty="0" smtClean="0">
                <a:cs typeface="Arial" panose="020B0604020202020204" pitchFamily="34" charset="0"/>
              </a:rPr>
              <a:t>Аутори публикације</a:t>
            </a:r>
          </a:p>
          <a:p>
            <a:pPr algn="just" defTabSz="914400" fontAlgn="base">
              <a:spcBef>
                <a:spcPct val="0"/>
              </a:spcBef>
              <a:spcAft>
                <a:spcPct val="0"/>
              </a:spcAft>
            </a:pPr>
            <a:endParaRPr lang="sr-Latn-RS" sz="1000" b="1" dirty="0" smtClean="0">
              <a:cs typeface="Arial" panose="020B0604020202020204" pitchFamily="34" charset="0"/>
            </a:endParaRPr>
          </a:p>
          <a:p>
            <a:pPr algn="just" defTabSz="914400" fontAlgn="base">
              <a:spcBef>
                <a:spcPct val="0"/>
              </a:spcBef>
              <a:spcAft>
                <a:spcPct val="0"/>
              </a:spcAft>
            </a:pPr>
            <a:r>
              <a:rPr lang="sr-Latn-RS" sz="1050" b="1" dirty="0" smtClean="0">
                <a:latin typeface="+mj-lt"/>
                <a:ea typeface="Times New Roman"/>
                <a:cs typeface="Times New Roman"/>
              </a:rPr>
              <a:t>Институт за шумарство: </a:t>
            </a:r>
            <a:r>
              <a:rPr lang="sr-Cyrl-RS" sz="1050" dirty="0" smtClean="0">
                <a:latin typeface="+mj-lt"/>
                <a:ea typeface="Times New Roman"/>
                <a:cs typeface="Times New Roman"/>
              </a:rPr>
              <a:t>др Биљана Николић</a:t>
            </a:r>
            <a:r>
              <a:rPr lang="sr-Latn-RS" sz="1050" dirty="0" smtClean="0">
                <a:latin typeface="+mj-lt"/>
                <a:ea typeface="Times New Roman"/>
                <a:cs typeface="Times New Roman"/>
              </a:rPr>
              <a:t>, научни саветник; </a:t>
            </a:r>
            <a:r>
              <a:rPr lang="sr-Cyrl-RS" sz="1050" dirty="0" smtClean="0">
                <a:latin typeface="+mj-lt"/>
                <a:ea typeface="Times New Roman"/>
                <a:cs typeface="Times New Roman"/>
              </a:rPr>
              <a:t>др Саша Еремија</a:t>
            </a:r>
            <a:r>
              <a:rPr lang="sr-Latn-RS" sz="1050" dirty="0" smtClean="0">
                <a:latin typeface="+mj-lt"/>
                <a:ea typeface="Times New Roman"/>
                <a:cs typeface="Times New Roman"/>
              </a:rPr>
              <a:t>, виши научни сарадник; </a:t>
            </a:r>
            <a:r>
              <a:rPr lang="sr-Cyrl-RS" sz="1050" dirty="0" smtClean="0">
                <a:solidFill>
                  <a:prstClr val="black"/>
                </a:solidFill>
                <a:latin typeface="+mj-lt"/>
                <a:ea typeface="Times New Roman"/>
                <a:cs typeface="Times New Roman"/>
              </a:rPr>
              <a:t>др </a:t>
            </a:r>
            <a:r>
              <a:rPr lang="sr-Latn-RS" sz="1050" dirty="0" smtClean="0">
                <a:solidFill>
                  <a:prstClr val="black"/>
                </a:solidFill>
                <a:latin typeface="+mj-lt"/>
                <a:ea typeface="Times New Roman"/>
                <a:cs typeface="Times New Roman"/>
              </a:rPr>
              <a:t>Марија Марковић, виши научни сарадник; </a:t>
            </a:r>
            <a:r>
              <a:rPr lang="sr-Cyrl-RS" sz="1050" dirty="0" smtClean="0">
                <a:latin typeface="+mj-lt"/>
                <a:ea typeface="Times New Roman"/>
                <a:cs typeface="Times New Roman"/>
              </a:rPr>
              <a:t>др Соња Брауновић</a:t>
            </a:r>
            <a:r>
              <a:rPr lang="sr-Latn-RS" sz="1050" dirty="0" smtClean="0">
                <a:latin typeface="+mj-lt"/>
                <a:ea typeface="Times New Roman"/>
                <a:cs typeface="Times New Roman"/>
              </a:rPr>
              <a:t>, научни сарадник; </a:t>
            </a:r>
            <a:r>
              <a:rPr lang="sr-Cyrl-RS" sz="1050" dirty="0" smtClean="0">
                <a:latin typeface="+mj-lt"/>
                <a:ea typeface="Times New Roman"/>
                <a:cs typeface="Times New Roman"/>
              </a:rPr>
              <a:t>др Филип Јовановић</a:t>
            </a:r>
            <a:r>
              <a:rPr lang="sr-Latn-RS" sz="1050" dirty="0" smtClean="0">
                <a:latin typeface="+mj-lt"/>
                <a:ea typeface="Times New Roman"/>
                <a:cs typeface="Times New Roman"/>
              </a:rPr>
              <a:t>, </a:t>
            </a:r>
            <a:r>
              <a:rPr lang="sr-Latn-RS" sz="1050" dirty="0" smtClean="0">
                <a:solidFill>
                  <a:prstClr val="black"/>
                </a:solidFill>
                <a:latin typeface="+mj-lt"/>
                <a:ea typeface="Times New Roman"/>
                <a:cs typeface="Times New Roman"/>
              </a:rPr>
              <a:t>научни сарадник</a:t>
            </a:r>
            <a:endParaRPr lang="sr-Latn-RS" sz="1050" dirty="0" smtClean="0">
              <a:latin typeface="+mj-lt"/>
              <a:ea typeface="Calibri"/>
              <a:cs typeface="Times New Roman"/>
            </a:endParaRPr>
          </a:p>
          <a:p>
            <a:pPr algn="just" defTabSz="914400" fontAlgn="base">
              <a:spcBef>
                <a:spcPct val="0"/>
              </a:spcBef>
              <a:spcAft>
                <a:spcPct val="0"/>
              </a:spcAft>
            </a:pPr>
            <a:endParaRPr lang="sr-Latn-RS" sz="1000" b="1" dirty="0" smtClean="0">
              <a:latin typeface="+mj-lt"/>
              <a:cs typeface="Arial" panose="020B0604020202020204" pitchFamily="34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sr-Latn-RS" sz="1050" b="1" dirty="0" smtClean="0">
                <a:cs typeface="Arial" panose="020B0604020202020204" pitchFamily="34" charset="0"/>
              </a:rPr>
              <a:t>Остали учесници пројекта</a:t>
            </a:r>
          </a:p>
          <a:p>
            <a:pPr algn="just" defTabSz="914400" fontAlgn="base">
              <a:spcBef>
                <a:spcPct val="0"/>
              </a:spcBef>
              <a:spcAft>
                <a:spcPct val="0"/>
              </a:spcAft>
            </a:pPr>
            <a:endParaRPr lang="sr-Latn-RS" sz="1000" b="1" dirty="0" smtClean="0">
              <a:cs typeface="Arial" panose="020B0604020202020204" pitchFamily="34" charset="0"/>
            </a:endParaRPr>
          </a:p>
          <a:p>
            <a:pPr algn="just" defTabSz="914400" fontAlgn="base">
              <a:spcBef>
                <a:spcPct val="0"/>
              </a:spcBef>
              <a:spcAft>
                <a:spcPct val="0"/>
              </a:spcAft>
            </a:pPr>
            <a:r>
              <a:rPr lang="sr-Latn-RS" sz="1000" b="1" dirty="0">
                <a:solidFill>
                  <a:prstClr val="black"/>
                </a:solidFill>
                <a:ea typeface="Times New Roman"/>
                <a:cs typeface="Times New Roman"/>
              </a:rPr>
              <a:t>Институт за шумарство: </a:t>
            </a:r>
            <a:r>
              <a:rPr lang="sr-Cyrl-RS" sz="1000" dirty="0" smtClean="0"/>
              <a:t>др </a:t>
            </a:r>
            <a:r>
              <a:rPr lang="sr-Cyrl-RS" sz="1000" dirty="0"/>
              <a:t>Љубинко Ракоњац</a:t>
            </a:r>
            <a:r>
              <a:rPr lang="sr-Latn-RS" sz="1000" dirty="0"/>
              <a:t>, </a:t>
            </a:r>
            <a:r>
              <a:rPr lang="sr-Cyrl-RS" sz="1000" dirty="0"/>
              <a:t>научни </a:t>
            </a:r>
            <a:r>
              <a:rPr lang="sr-Cyrl-RS" sz="1000" dirty="0" smtClean="0"/>
              <a:t>саветник</a:t>
            </a:r>
            <a:r>
              <a:rPr lang="sr-Latn-RS" sz="1000" dirty="0"/>
              <a:t>,</a:t>
            </a:r>
            <a:r>
              <a:rPr lang="sr-Latn-RS" sz="1000" dirty="0" smtClean="0"/>
              <a:t> </a:t>
            </a:r>
            <a:r>
              <a:rPr lang="sr-Latn-RS" sz="1000" dirty="0"/>
              <a:t>руководилац </a:t>
            </a:r>
            <a:r>
              <a:rPr lang="sr-Latn-RS" sz="1000" dirty="0" smtClean="0"/>
              <a:t>пројекта; </a:t>
            </a:r>
            <a:r>
              <a:rPr lang="sr-Cyrl-RS" sz="1000" dirty="0"/>
              <a:t>др Александар Лучић</a:t>
            </a:r>
            <a:r>
              <a:rPr lang="sr-Latn-RS" sz="1000" dirty="0"/>
              <a:t>, </a:t>
            </a:r>
            <a:r>
              <a:rPr lang="sr-Cyrl-RS" sz="1000" dirty="0"/>
              <a:t>виши научни сарадник</a:t>
            </a:r>
            <a:r>
              <a:rPr lang="sr-Latn-RS" sz="1000" dirty="0"/>
              <a:t>, заменик руководиоца </a:t>
            </a:r>
            <a:r>
              <a:rPr lang="sr-Latn-RS" sz="1000" dirty="0" smtClean="0"/>
              <a:t>пројекта; </a:t>
            </a:r>
            <a:r>
              <a:rPr lang="sr-Cyrl-RS" sz="1000" dirty="0" smtClean="0"/>
              <a:t>др </a:t>
            </a:r>
            <a:r>
              <a:rPr lang="sr-Cyrl-RS" sz="1000" dirty="0"/>
              <a:t>Зоран Милетић</a:t>
            </a:r>
            <a:r>
              <a:rPr lang="sr-Latn-RS" sz="1000" dirty="0" smtClean="0"/>
              <a:t>, научни саветник; </a:t>
            </a:r>
            <a:r>
              <a:rPr lang="sr-Cyrl-RS" sz="1000" dirty="0" smtClean="0"/>
              <a:t>др </a:t>
            </a:r>
            <a:r>
              <a:rPr lang="sr-Cyrl-RS" sz="1000" dirty="0"/>
              <a:t>Милорад Веселиновић</a:t>
            </a:r>
            <a:r>
              <a:rPr lang="sr-Latn-RS" sz="1000" dirty="0" smtClean="0"/>
              <a:t>,</a:t>
            </a:r>
            <a:r>
              <a:rPr lang="sr-Latn-RS" sz="1000" dirty="0"/>
              <a:t> научни </a:t>
            </a:r>
            <a:r>
              <a:rPr lang="sr-Latn-RS" sz="1000" dirty="0" smtClean="0"/>
              <a:t>саветник; </a:t>
            </a:r>
            <a:r>
              <a:rPr lang="sr-Cyrl-RS" sz="1000" dirty="0" smtClean="0"/>
              <a:t>др </a:t>
            </a:r>
            <a:r>
              <a:rPr lang="sr-Cyrl-RS" sz="1000" dirty="0"/>
              <a:t>Татјана Ћирковић-Митровић</a:t>
            </a:r>
            <a:r>
              <a:rPr lang="sr-Latn-RS" sz="1000" dirty="0" smtClean="0"/>
              <a:t>,</a:t>
            </a:r>
            <a:r>
              <a:rPr lang="sr-Latn-RS" sz="1000" dirty="0" smtClean="0">
                <a:solidFill>
                  <a:prstClr val="black"/>
                </a:solidFill>
                <a:ea typeface="Times New Roman"/>
                <a:cs typeface="Times New Roman"/>
              </a:rPr>
              <a:t> </a:t>
            </a:r>
            <a:r>
              <a:rPr lang="sr-Latn-RS" sz="1000" dirty="0">
                <a:solidFill>
                  <a:prstClr val="black"/>
                </a:solidFill>
                <a:ea typeface="Times New Roman"/>
                <a:cs typeface="Times New Roman"/>
              </a:rPr>
              <a:t>виши научни </a:t>
            </a:r>
            <a:r>
              <a:rPr lang="sr-Latn-RS" sz="1000" dirty="0" smtClean="0">
                <a:solidFill>
                  <a:prstClr val="black"/>
                </a:solidFill>
                <a:ea typeface="Times New Roman"/>
                <a:cs typeface="Times New Roman"/>
              </a:rPr>
              <a:t>сарадник; </a:t>
            </a:r>
            <a:r>
              <a:rPr lang="sr-Cyrl-RS" sz="1000" dirty="0" smtClean="0"/>
              <a:t>др </a:t>
            </a:r>
            <a:r>
              <a:rPr lang="sr-Cyrl-RS" sz="1000" dirty="0"/>
              <a:t>Снежана Стајић</a:t>
            </a:r>
            <a:r>
              <a:rPr lang="en-US" sz="1000" dirty="0" smtClean="0"/>
              <a:t>,</a:t>
            </a:r>
            <a:r>
              <a:rPr lang="sr-Latn-RS" sz="1000" dirty="0" smtClean="0"/>
              <a:t> </a:t>
            </a:r>
            <a:r>
              <a:rPr lang="sr-Latn-RS" sz="1000" dirty="0" smtClean="0">
                <a:solidFill>
                  <a:prstClr val="black"/>
                </a:solidFill>
                <a:ea typeface="Times New Roman"/>
                <a:cs typeface="Times New Roman"/>
              </a:rPr>
              <a:t>виши </a:t>
            </a:r>
            <a:r>
              <a:rPr lang="sr-Latn-RS" sz="1000" dirty="0">
                <a:solidFill>
                  <a:prstClr val="black"/>
                </a:solidFill>
                <a:ea typeface="Times New Roman"/>
                <a:cs typeface="Times New Roman"/>
              </a:rPr>
              <a:t>научни </a:t>
            </a:r>
            <a:r>
              <a:rPr lang="sr-Latn-RS" sz="1000" dirty="0" smtClean="0">
                <a:solidFill>
                  <a:prstClr val="black"/>
                </a:solidFill>
                <a:ea typeface="Times New Roman"/>
                <a:cs typeface="Times New Roman"/>
              </a:rPr>
              <a:t>сарадник;</a:t>
            </a:r>
            <a:r>
              <a:rPr lang="en-US" sz="1000" dirty="0" smtClean="0"/>
              <a:t> </a:t>
            </a:r>
            <a:r>
              <a:rPr lang="sr-Cyrl-RS" sz="1000" dirty="0" smtClean="0"/>
              <a:t>др </a:t>
            </a:r>
            <a:r>
              <a:rPr lang="sr-Cyrl-RS" sz="1000" dirty="0"/>
              <a:t>Љиљана </a:t>
            </a:r>
            <a:r>
              <a:rPr lang="sr-Cyrl-RS" sz="1000" dirty="0" smtClean="0"/>
              <a:t>Брашанац-Босанац</a:t>
            </a:r>
            <a:r>
              <a:rPr lang="sr-Latn-RS" sz="1000" dirty="0" smtClean="0"/>
              <a:t>, </a:t>
            </a:r>
            <a:r>
              <a:rPr lang="sr-Latn-RS" sz="1000" dirty="0" smtClean="0">
                <a:solidFill>
                  <a:prstClr val="black"/>
                </a:solidFill>
                <a:ea typeface="Times New Roman"/>
                <a:cs typeface="Times New Roman"/>
              </a:rPr>
              <a:t>виши </a:t>
            </a:r>
            <a:r>
              <a:rPr lang="sr-Latn-RS" sz="1000" dirty="0">
                <a:solidFill>
                  <a:prstClr val="black"/>
                </a:solidFill>
                <a:ea typeface="Times New Roman"/>
                <a:cs typeface="Times New Roman"/>
              </a:rPr>
              <a:t>научни </a:t>
            </a:r>
            <a:r>
              <a:rPr lang="sr-Latn-RS" sz="1000" dirty="0" smtClean="0">
                <a:solidFill>
                  <a:prstClr val="black"/>
                </a:solidFill>
                <a:ea typeface="Times New Roman"/>
                <a:cs typeface="Times New Roman"/>
              </a:rPr>
              <a:t>сарадник; </a:t>
            </a:r>
            <a:r>
              <a:rPr lang="sr-Cyrl-RS" sz="1000" dirty="0" smtClean="0"/>
              <a:t>др </a:t>
            </a:r>
            <a:r>
              <a:rPr lang="sr-Cyrl-RS" sz="1000" dirty="0"/>
              <a:t>Сузана Митровић</a:t>
            </a:r>
            <a:r>
              <a:rPr lang="sr-Latn-RS" sz="1000" dirty="0" smtClean="0"/>
              <a:t>,</a:t>
            </a:r>
            <a:r>
              <a:rPr lang="sr-Latn-RS" sz="1000" dirty="0">
                <a:solidFill>
                  <a:prstClr val="black"/>
                </a:solidFill>
                <a:ea typeface="Times New Roman"/>
                <a:cs typeface="Times New Roman"/>
              </a:rPr>
              <a:t> </a:t>
            </a:r>
            <a:r>
              <a:rPr lang="sr-Latn-RS" sz="1000" dirty="0" smtClean="0">
                <a:solidFill>
                  <a:prstClr val="black"/>
                </a:solidFill>
                <a:ea typeface="Times New Roman"/>
                <a:cs typeface="Times New Roman"/>
              </a:rPr>
              <a:t>виши </a:t>
            </a:r>
            <a:r>
              <a:rPr lang="sr-Latn-RS" sz="1000" dirty="0">
                <a:solidFill>
                  <a:prstClr val="black"/>
                </a:solidFill>
                <a:ea typeface="Times New Roman"/>
                <a:cs typeface="Times New Roman"/>
              </a:rPr>
              <a:t>научни </a:t>
            </a:r>
            <a:r>
              <a:rPr lang="sr-Latn-RS" sz="1000" dirty="0" smtClean="0">
                <a:solidFill>
                  <a:prstClr val="black"/>
                </a:solidFill>
                <a:ea typeface="Times New Roman"/>
                <a:cs typeface="Times New Roman"/>
              </a:rPr>
              <a:t>сарадник;</a:t>
            </a:r>
            <a:r>
              <a:rPr lang="sr-Latn-RS" sz="1000" dirty="0" smtClean="0"/>
              <a:t> </a:t>
            </a:r>
            <a:r>
              <a:rPr lang="sr-Cyrl-RS" sz="1000" dirty="0" smtClean="0"/>
              <a:t>др </a:t>
            </a:r>
            <a:r>
              <a:rPr lang="sr-Cyrl-RS" sz="1000" dirty="0"/>
              <a:t>Горан Чешљар</a:t>
            </a:r>
            <a:r>
              <a:rPr lang="sr-Latn-RS" sz="1000" dirty="0" smtClean="0"/>
              <a:t>,</a:t>
            </a:r>
            <a:r>
              <a:rPr lang="sr-Latn-RS" sz="1000" dirty="0">
                <a:solidFill>
                  <a:prstClr val="black"/>
                </a:solidFill>
                <a:ea typeface="Times New Roman"/>
                <a:cs typeface="Times New Roman"/>
              </a:rPr>
              <a:t> </a:t>
            </a:r>
            <a:r>
              <a:rPr lang="sr-Latn-RS" sz="1000" dirty="0" smtClean="0">
                <a:solidFill>
                  <a:prstClr val="black"/>
                </a:solidFill>
                <a:ea typeface="Times New Roman"/>
                <a:cs typeface="Times New Roman"/>
              </a:rPr>
              <a:t>научни сарадник;</a:t>
            </a:r>
            <a:r>
              <a:rPr lang="sr-Latn-RS" sz="1000" dirty="0" smtClean="0"/>
              <a:t> </a:t>
            </a:r>
            <a:r>
              <a:rPr lang="sr-Cyrl-RS" sz="1000" dirty="0" smtClean="0"/>
              <a:t>др </a:t>
            </a:r>
            <a:r>
              <a:rPr lang="sr-Cyrl-RS" sz="1000" dirty="0"/>
              <a:t>Илија </a:t>
            </a:r>
            <a:r>
              <a:rPr lang="sr-Cyrl-RS" sz="1000" dirty="0" smtClean="0"/>
              <a:t>Ђорђевић</a:t>
            </a:r>
            <a:r>
              <a:rPr lang="sr-Latn-RS" sz="1000" dirty="0" smtClean="0"/>
              <a:t>,</a:t>
            </a:r>
            <a:r>
              <a:rPr lang="sr-Latn-RS" sz="1000" dirty="0">
                <a:solidFill>
                  <a:prstClr val="black"/>
                </a:solidFill>
                <a:ea typeface="Times New Roman"/>
                <a:cs typeface="Times New Roman"/>
              </a:rPr>
              <a:t> научни </a:t>
            </a:r>
            <a:r>
              <a:rPr lang="sr-Latn-RS" sz="1000" dirty="0" smtClean="0">
                <a:solidFill>
                  <a:prstClr val="black"/>
                </a:solidFill>
                <a:ea typeface="Times New Roman"/>
                <a:cs typeface="Times New Roman"/>
              </a:rPr>
              <a:t>сарадник; </a:t>
            </a:r>
            <a:r>
              <a:rPr lang="sr-Latn-RS" sz="1000" dirty="0" smtClean="0"/>
              <a:t>м</a:t>
            </a:r>
            <a:r>
              <a:rPr lang="sr-Cyrl-RS" sz="1000" dirty="0" smtClean="0"/>
              <a:t>ст </a:t>
            </a:r>
            <a:r>
              <a:rPr lang="sr-Cyrl-RS" sz="1000" dirty="0"/>
              <a:t>Јелена </a:t>
            </a:r>
            <a:r>
              <a:rPr lang="sr-Cyrl-RS" sz="1000" dirty="0" smtClean="0"/>
              <a:t>Божовић</a:t>
            </a:r>
            <a:r>
              <a:rPr lang="sr-Latn-RS" sz="1000" dirty="0" smtClean="0"/>
              <a:t>, </a:t>
            </a:r>
            <a:r>
              <a:rPr lang="sr-Cyrl-RS" sz="1000" dirty="0"/>
              <a:t>истраживач </a:t>
            </a:r>
            <a:r>
              <a:rPr lang="sr-Cyrl-RS" sz="1000" dirty="0" smtClean="0"/>
              <a:t>приправник</a:t>
            </a:r>
            <a:r>
              <a:rPr lang="sr-Latn-RS" sz="1000" dirty="0" smtClean="0"/>
              <a:t>; </a:t>
            </a:r>
            <a:r>
              <a:rPr lang="sr-Cyrl-RS" sz="1000" dirty="0" smtClean="0"/>
              <a:t>др </a:t>
            </a:r>
            <a:r>
              <a:rPr lang="sr-Cyrl-RS" sz="1000" dirty="0"/>
              <a:t>Снежана </a:t>
            </a:r>
            <a:r>
              <a:rPr lang="sr-Cyrl-RS" sz="1000" dirty="0" smtClean="0"/>
              <a:t>Рајковић</a:t>
            </a:r>
            <a:r>
              <a:rPr lang="sr-Latn-RS" sz="1000" dirty="0" smtClean="0"/>
              <a:t>, научни саветник у пензији</a:t>
            </a:r>
          </a:p>
          <a:p>
            <a:pPr algn="just" defTabSz="914400" fontAlgn="base">
              <a:spcBef>
                <a:spcPct val="0"/>
              </a:spcBef>
              <a:spcAft>
                <a:spcPct val="0"/>
              </a:spcAft>
            </a:pPr>
            <a:endParaRPr lang="sr-Latn-RS" sz="1000" b="1" dirty="0"/>
          </a:p>
          <a:p>
            <a:pPr algn="just" defTabSz="914400" fontAlgn="base">
              <a:spcBef>
                <a:spcPct val="0"/>
              </a:spcBef>
              <a:spcAft>
                <a:spcPct val="0"/>
              </a:spcAft>
            </a:pPr>
            <a:r>
              <a:rPr lang="sr-Cyrl-RS" sz="1000" b="1" dirty="0" smtClean="0"/>
              <a:t>Хемијски </a:t>
            </a:r>
            <a:r>
              <a:rPr lang="sr-Cyrl-RS" sz="1000" b="1" dirty="0"/>
              <a:t>факултет</a:t>
            </a:r>
            <a:r>
              <a:rPr lang="sr-Latn-RS" sz="1000" b="1" dirty="0"/>
              <a:t>,  </a:t>
            </a:r>
            <a:r>
              <a:rPr lang="sr-Cyrl-RS" sz="1000" b="1" dirty="0" smtClean="0"/>
              <a:t>Универзитет</a:t>
            </a:r>
            <a:r>
              <a:rPr lang="sr-Latn-RS" sz="1000" b="1" dirty="0" smtClean="0"/>
              <a:t> </a:t>
            </a:r>
            <a:r>
              <a:rPr lang="sr-Cyrl-RS" sz="1000" b="1" dirty="0" smtClean="0"/>
              <a:t>у Београду</a:t>
            </a:r>
            <a:r>
              <a:rPr lang="sr-Latn-RS" sz="1000" b="1" dirty="0" smtClean="0"/>
              <a:t>:</a:t>
            </a:r>
            <a:r>
              <a:rPr lang="sr-Cyrl-RS" sz="1000" b="1" dirty="0" smtClean="0"/>
              <a:t> </a:t>
            </a:r>
            <a:r>
              <a:rPr lang="sr-Latn-RS" sz="1000" dirty="0"/>
              <a:t>п</a:t>
            </a:r>
            <a:r>
              <a:rPr lang="sr-Cyrl-RS" sz="1000" dirty="0" smtClean="0"/>
              <a:t>роф.</a:t>
            </a:r>
            <a:r>
              <a:rPr lang="sr-Latn-RS" sz="1000" dirty="0" smtClean="0"/>
              <a:t> </a:t>
            </a:r>
            <a:r>
              <a:rPr lang="sr-Cyrl-RS" sz="1000" dirty="0" smtClean="0"/>
              <a:t>др </a:t>
            </a:r>
            <a:r>
              <a:rPr lang="sr-Cyrl-RS" sz="1000" dirty="0"/>
              <a:t>Веле </a:t>
            </a:r>
            <a:r>
              <a:rPr lang="sr-Cyrl-RS" sz="1000" dirty="0" smtClean="0"/>
              <a:t>Тешевић</a:t>
            </a:r>
            <a:r>
              <a:rPr lang="sr-Latn-RS" sz="1000" dirty="0" smtClean="0"/>
              <a:t>, редовни професор</a:t>
            </a:r>
            <a:endParaRPr lang="sr-Latn-RS" sz="1000" dirty="0"/>
          </a:p>
          <a:p>
            <a:pPr algn="just" defTabSz="914400" fontAlgn="base">
              <a:spcBef>
                <a:spcPct val="0"/>
              </a:spcBef>
              <a:spcAft>
                <a:spcPct val="0"/>
              </a:spcAft>
            </a:pPr>
            <a:endParaRPr lang="sr-Latn-RS" sz="1000" b="1" dirty="0" smtClean="0"/>
          </a:p>
          <a:p>
            <a:pPr algn="just" defTabSz="914400" fontAlgn="base">
              <a:spcBef>
                <a:spcPct val="0"/>
              </a:spcBef>
              <a:spcAft>
                <a:spcPct val="0"/>
              </a:spcAft>
            </a:pPr>
            <a:r>
              <a:rPr lang="sr-Cyrl-RS" sz="1000" b="1" dirty="0" smtClean="0"/>
              <a:t>Агрономски </a:t>
            </a:r>
            <a:r>
              <a:rPr lang="sr-Cyrl-RS" sz="1000" b="1" dirty="0"/>
              <a:t>факултет у Чачку, Универзитет у </a:t>
            </a:r>
            <a:r>
              <a:rPr lang="sr-Cyrl-RS" sz="1000" b="1" dirty="0" smtClean="0"/>
              <a:t>Крагујевцу</a:t>
            </a:r>
            <a:r>
              <a:rPr lang="sr-Latn-RS" sz="1000" b="1" dirty="0" smtClean="0"/>
              <a:t>: </a:t>
            </a:r>
            <a:r>
              <a:rPr lang="sr-Latn-RS" sz="1000" dirty="0" smtClean="0"/>
              <a:t>п</a:t>
            </a:r>
            <a:r>
              <a:rPr lang="sr-Cyrl-RS" sz="1000" dirty="0" smtClean="0"/>
              <a:t>роф</a:t>
            </a:r>
            <a:r>
              <a:rPr lang="sr-Cyrl-RS" sz="1000" dirty="0"/>
              <a:t>. др Снежана Бошковић </a:t>
            </a:r>
            <a:r>
              <a:rPr lang="sr-Cyrl-RS" sz="1000" dirty="0" smtClean="0"/>
              <a:t>Богосављевић</a:t>
            </a:r>
            <a:r>
              <a:rPr lang="sr-Latn-RS" sz="1000" dirty="0" smtClean="0"/>
              <a:t>, </a:t>
            </a:r>
            <a:r>
              <a:rPr lang="sr-Cyrl-RS" sz="1000" dirty="0"/>
              <a:t>редовни </a:t>
            </a:r>
            <a:r>
              <a:rPr lang="sr-Cyrl-RS" sz="1000" dirty="0" smtClean="0"/>
              <a:t>проф</a:t>
            </a:r>
            <a:r>
              <a:rPr lang="sr-Latn-RS" sz="1000" dirty="0" smtClean="0"/>
              <a:t>есор; п</a:t>
            </a:r>
            <a:r>
              <a:rPr lang="sr-Cyrl-RS" sz="1000" dirty="0" smtClean="0"/>
              <a:t>роф</a:t>
            </a:r>
            <a:r>
              <a:rPr lang="sr-Cyrl-RS" sz="1000" dirty="0"/>
              <a:t>. др Гордана </a:t>
            </a:r>
            <a:r>
              <a:rPr lang="sr-Cyrl-RS" sz="1000" dirty="0" smtClean="0"/>
              <a:t>Шекуларац</a:t>
            </a:r>
            <a:r>
              <a:rPr lang="sr-Latn-RS" sz="1000" dirty="0" smtClean="0"/>
              <a:t>, редовни професор</a:t>
            </a:r>
            <a:endParaRPr lang="sr-Latn-RS" sz="1000" dirty="0"/>
          </a:p>
          <a:p>
            <a:pPr algn="just" defTabSz="914400" fontAlgn="base">
              <a:spcBef>
                <a:spcPct val="0"/>
              </a:spcBef>
              <a:spcAft>
                <a:spcPct val="0"/>
              </a:spcAft>
            </a:pPr>
            <a:endParaRPr lang="sr-Latn-RS" sz="1000" b="1" dirty="0" smtClean="0"/>
          </a:p>
          <a:p>
            <a:pPr algn="just" defTabSz="914400" fontAlgn="base">
              <a:spcBef>
                <a:spcPct val="0"/>
              </a:spcBef>
              <a:spcAft>
                <a:spcPct val="0"/>
              </a:spcAft>
            </a:pPr>
            <a:r>
              <a:rPr lang="sr-Cyrl-RS" sz="1000" b="1" dirty="0" smtClean="0"/>
              <a:t>П</a:t>
            </a:r>
            <a:r>
              <a:rPr lang="sr-Latn-RS" sz="1000" b="1" dirty="0" smtClean="0"/>
              <a:t>риродно </a:t>
            </a:r>
            <a:r>
              <a:rPr lang="sr-Latn-RS" sz="1000" b="1" dirty="0" smtClean="0"/>
              <a:t>математички </a:t>
            </a:r>
            <a:r>
              <a:rPr lang="sr-Latn-RS" sz="1000" b="1" dirty="0" smtClean="0"/>
              <a:t>факултет</a:t>
            </a:r>
            <a:r>
              <a:rPr lang="sr-Cyrl-RS" sz="1000" b="1" dirty="0" smtClean="0"/>
              <a:t>, </a:t>
            </a:r>
            <a:r>
              <a:rPr lang="sr-Cyrl-RS" sz="1000" b="1" dirty="0"/>
              <a:t>Универзитет у </a:t>
            </a:r>
            <a:r>
              <a:rPr lang="sr-Cyrl-RS" sz="1000" b="1" dirty="0" smtClean="0"/>
              <a:t>Крагујевцу</a:t>
            </a:r>
            <a:r>
              <a:rPr lang="sr-Latn-RS" sz="1000" b="1" dirty="0" smtClean="0"/>
              <a:t>:</a:t>
            </a:r>
            <a:r>
              <a:rPr lang="sr-Cyrl-RS" sz="1000" b="1" dirty="0" smtClean="0"/>
              <a:t> </a:t>
            </a:r>
            <a:r>
              <a:rPr lang="sr-Latn-RS" sz="1000" dirty="0"/>
              <a:t>п</a:t>
            </a:r>
            <a:r>
              <a:rPr lang="sr-Cyrl-RS" sz="1000" dirty="0" smtClean="0"/>
              <a:t>роф</a:t>
            </a:r>
            <a:r>
              <a:rPr lang="sr-Cyrl-RS" sz="1000" dirty="0"/>
              <a:t>. др Маријана </a:t>
            </a:r>
            <a:r>
              <a:rPr lang="sr-Cyrl-RS" sz="1000" dirty="0" smtClean="0"/>
              <a:t>Косанић</a:t>
            </a:r>
            <a:r>
              <a:rPr lang="sr-Latn-RS" sz="1000" dirty="0" smtClean="0"/>
              <a:t>, доцент </a:t>
            </a:r>
          </a:p>
          <a:p>
            <a:pPr algn="just" defTabSz="914400" fontAlgn="base">
              <a:spcBef>
                <a:spcPct val="0"/>
              </a:spcBef>
              <a:spcAft>
                <a:spcPct val="0"/>
              </a:spcAft>
            </a:pPr>
            <a:endParaRPr lang="sr-Latn-RS" sz="1000" b="1" dirty="0" smtClean="0"/>
          </a:p>
          <a:p>
            <a:pPr algn="just" defTabSz="914400" fontAlgn="base">
              <a:spcBef>
                <a:spcPct val="0"/>
              </a:spcBef>
              <a:spcAft>
                <a:spcPct val="0"/>
              </a:spcAft>
            </a:pPr>
            <a:endParaRPr lang="sr-Latn-RS" sz="1000" b="1" dirty="0" smtClean="0">
              <a:cs typeface="Arial" panose="020B0604020202020204" pitchFamily="34" charset="0"/>
            </a:endParaRPr>
          </a:p>
          <a:p>
            <a:pPr algn="just" defTabSz="914400" fontAlgn="base">
              <a:spcBef>
                <a:spcPct val="0"/>
              </a:spcBef>
              <a:spcAft>
                <a:spcPct val="0"/>
              </a:spcAft>
            </a:pPr>
            <a:endParaRPr lang="sr-Latn-RS" sz="1000" b="1" dirty="0">
              <a:cs typeface="Arial" panose="020B0604020202020204" pitchFamily="34" charset="0"/>
            </a:endParaRPr>
          </a:p>
          <a:p>
            <a:pPr algn="just" defTabSz="914400" fontAlgn="base">
              <a:spcBef>
                <a:spcPct val="0"/>
              </a:spcBef>
              <a:spcAft>
                <a:spcPct val="0"/>
              </a:spcAft>
            </a:pPr>
            <a:endParaRPr lang="sr-Latn-RS" sz="1000" b="1" dirty="0" smtClean="0">
              <a:cs typeface="Arial" panose="020B0604020202020204" pitchFamily="34" charset="0"/>
            </a:endParaRPr>
          </a:p>
          <a:p>
            <a:pPr algn="just" defTabSz="914400" fontAlgn="base">
              <a:spcBef>
                <a:spcPct val="0"/>
              </a:spcBef>
              <a:spcAft>
                <a:spcPct val="0"/>
              </a:spcAft>
            </a:pPr>
            <a:endParaRPr lang="sr-Latn-RS" sz="1000" b="1" dirty="0">
              <a:cs typeface="Arial" panose="020B0604020202020204" pitchFamily="34" charset="0"/>
            </a:endParaRPr>
          </a:p>
          <a:p>
            <a:pPr algn="just" defTabSz="914400" fontAlgn="base">
              <a:spcBef>
                <a:spcPct val="0"/>
              </a:spcBef>
              <a:spcAft>
                <a:spcPct val="0"/>
              </a:spcAft>
            </a:pPr>
            <a:endParaRPr lang="sr-Latn-RS" sz="1000" b="1" dirty="0" smtClean="0">
              <a:cs typeface="Arial" panose="020B0604020202020204" pitchFamily="34" charset="0"/>
            </a:endParaRPr>
          </a:p>
          <a:p>
            <a:pPr algn="just" defTabSz="914400" fontAlgn="base">
              <a:spcBef>
                <a:spcPct val="0"/>
              </a:spcBef>
              <a:spcAft>
                <a:spcPct val="0"/>
              </a:spcAft>
            </a:pPr>
            <a:endParaRPr lang="sr-Latn-RS" sz="1000" b="1" dirty="0" smtClean="0">
              <a:cs typeface="Arial" panose="020B0604020202020204" pitchFamily="34" charset="0"/>
            </a:endParaRPr>
          </a:p>
          <a:p>
            <a:pPr algn="just" defTabSz="914400" fontAlgn="base">
              <a:spcBef>
                <a:spcPct val="0"/>
              </a:spcBef>
              <a:spcAft>
                <a:spcPct val="0"/>
              </a:spcAft>
            </a:pPr>
            <a:endParaRPr lang="sr-Latn-RS" sz="1000" b="1" dirty="0" smtClean="0">
              <a:cs typeface="Arial" panose="020B0604020202020204" pitchFamily="34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sr-Latn-RS" sz="1000" b="1" dirty="0" smtClean="0">
                <a:cs typeface="Arial" panose="020B0604020202020204" pitchFamily="34" charset="0"/>
              </a:rPr>
              <a:t>   Тираж: 1000 примерака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sr-Latn-RS" sz="1000" b="1" dirty="0" smtClean="0">
                <a:cs typeface="Arial" panose="020B0604020202020204" pitchFamily="34" charset="0"/>
              </a:rPr>
              <a:t>   Београд, октобар 2022.</a:t>
            </a:r>
            <a:endParaRPr lang="en-US" altLang="en-US" sz="1000" dirty="0">
              <a:cs typeface="Arial" charset="0"/>
            </a:endParaRPr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2790" y="6084887"/>
            <a:ext cx="811662" cy="828000"/>
          </a:xfrm>
          <a:prstGeom prst="rect">
            <a:avLst/>
          </a:prstGeom>
          <a:solidFill>
            <a:schemeClr val="bg1">
              <a:alpha val="56862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 descr="Map&#10;&#10;Description automatically generate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00"/>
          <a:stretch/>
        </p:blipFill>
        <p:spPr bwMode="auto">
          <a:xfrm>
            <a:off x="5706740" y="3673031"/>
            <a:ext cx="4808714" cy="37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5293097" y="1941522"/>
            <a:ext cx="531018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sr-Cyrl-CS" altLang="en-US" sz="2400" b="1" dirty="0" smtClean="0">
                <a:solidFill>
                  <a:prstClr val="black"/>
                </a:solidFill>
                <a:cs typeface="Arial" charset="0"/>
              </a:rPr>
              <a:t>ЛЕКОВИТО И АРОМАТИЧНО БИЉЕ 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sr-Cyrl-CS" altLang="en-US" sz="2400" b="1" dirty="0" smtClean="0">
                <a:solidFill>
                  <a:prstClr val="black"/>
                </a:solidFill>
                <a:cs typeface="Arial" charset="0"/>
              </a:rPr>
              <a:t>ПИРОТСКОГ ОКРУГА</a:t>
            </a:r>
            <a:endParaRPr lang="ru-RU" altLang="en-US" sz="2400" b="1" dirty="0" smtClean="0">
              <a:solidFill>
                <a:prstClr val="black"/>
              </a:solidFill>
              <a:cs typeface="Arial" charset="0"/>
            </a:endParaRPr>
          </a:p>
        </p:txBody>
      </p:sp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0144" y="468263"/>
            <a:ext cx="534988" cy="587375"/>
          </a:xfrm>
          <a:prstGeom prst="rect">
            <a:avLst/>
          </a:prstGeom>
          <a:solidFill>
            <a:sysClr val="window" lastClr="FFFFFF">
              <a:alpha val="56862"/>
            </a:sys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468119" y="471438"/>
            <a:ext cx="2232025" cy="584200"/>
          </a:xfrm>
          <a:prstGeom prst="rect">
            <a:avLst/>
          </a:prstGeom>
          <a:solidFill>
            <a:sysClr val="window" lastClr="FFFFFF"/>
          </a:solidFill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Cyrl-C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charset="0"/>
              </a:rPr>
              <a:t>Институт за шумарство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Cyrl-C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charset="0"/>
              </a:rPr>
              <a:t> Београд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5279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34132" y="205200"/>
            <a:ext cx="4531335" cy="737945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pPr algn="just"/>
            <a:r>
              <a:rPr lang="ru-RU" sz="1100" b="1" dirty="0"/>
              <a:t>Пиротски округ </a:t>
            </a:r>
            <a:r>
              <a:rPr lang="sr-Latn-RS" sz="1100" b="1" dirty="0"/>
              <a:t>п</a:t>
            </a:r>
            <a:r>
              <a:rPr lang="sr-Cyrl-RS" sz="1100" b="1" dirty="0"/>
              <a:t>овршин</a:t>
            </a:r>
            <a:r>
              <a:rPr lang="sr-Latn-RS" sz="1100" b="1" dirty="0"/>
              <a:t>е</a:t>
            </a:r>
            <a:r>
              <a:rPr lang="sr-Cyrl-RS" sz="1100" b="1" dirty="0"/>
              <a:t> 2.761 km² простире се </a:t>
            </a:r>
            <a:r>
              <a:rPr lang="ru-RU" sz="1100" b="1" dirty="0"/>
              <a:t>у југоисточној Србији </a:t>
            </a:r>
            <a:r>
              <a:rPr lang="ru-RU" sz="1100" b="1" dirty="0" smtClean="0"/>
              <a:t>на </a:t>
            </a:r>
            <a:r>
              <a:rPr lang="ru-RU" sz="1100" b="1" dirty="0"/>
              <a:t>територији </a:t>
            </a:r>
            <a:r>
              <a:rPr lang="ru-RU" sz="1100" b="1" dirty="0" smtClean="0"/>
              <a:t>општина </a:t>
            </a:r>
            <a:r>
              <a:rPr lang="ru-RU" sz="1100" b="1" dirty="0"/>
              <a:t>Град Пирот, Бела Паланка, Димитровград и </a:t>
            </a:r>
            <a:r>
              <a:rPr lang="ru-RU" sz="1100" b="1" dirty="0" smtClean="0"/>
              <a:t>Бабушница. </a:t>
            </a:r>
            <a:r>
              <a:rPr lang="ru-RU" sz="1100" b="1" dirty="0"/>
              <a:t>Смештен је у централном делу Балканског полуострва. </a:t>
            </a:r>
            <a:r>
              <a:rPr lang="sr-Latn-RS" sz="1100" b="1" dirty="0"/>
              <a:t>Обухвата 214 насељa</a:t>
            </a:r>
            <a:r>
              <a:rPr lang="sr-Cyrl-RS" sz="1100" b="1" dirty="0"/>
              <a:t>: </a:t>
            </a:r>
            <a:r>
              <a:rPr lang="en-US" sz="1100" b="1" dirty="0" err="1"/>
              <a:t>Димитровград</a:t>
            </a:r>
            <a:r>
              <a:rPr lang="en-US" sz="1100" b="1" dirty="0"/>
              <a:t> </a:t>
            </a:r>
            <a:r>
              <a:rPr lang="sr-Cyrl-RS" sz="1100" b="1" dirty="0"/>
              <a:t>са</a:t>
            </a:r>
            <a:r>
              <a:rPr lang="en-US" sz="1100" b="1" dirty="0"/>
              <a:t> 43 </a:t>
            </a:r>
            <a:r>
              <a:rPr lang="en-US" sz="1100" b="1" dirty="0" err="1"/>
              <a:t>села</a:t>
            </a:r>
            <a:r>
              <a:rPr lang="en-US" sz="1100" b="1" dirty="0"/>
              <a:t>, </a:t>
            </a:r>
            <a:r>
              <a:rPr lang="sr-Latn-RS" sz="1100" b="1" dirty="0"/>
              <a:t>Бабушницу </a:t>
            </a:r>
            <a:r>
              <a:rPr lang="sr-Cyrl-RS" sz="1100" b="1" dirty="0"/>
              <a:t>са </a:t>
            </a:r>
            <a:r>
              <a:rPr lang="sr-Latn-RS" sz="1100" b="1" dirty="0"/>
              <a:t>52 села</a:t>
            </a:r>
            <a:r>
              <a:rPr lang="sr-Cyrl-RS" sz="1100" b="1" dirty="0"/>
              <a:t>, Бел</a:t>
            </a:r>
            <a:r>
              <a:rPr lang="sr-Latn-RS" sz="1100" b="1" dirty="0"/>
              <a:t>у</a:t>
            </a:r>
            <a:r>
              <a:rPr lang="sr-Cyrl-RS" sz="1100" b="1" dirty="0"/>
              <a:t> Паланк</a:t>
            </a:r>
            <a:r>
              <a:rPr lang="sr-Latn-RS" sz="1100" b="1" dirty="0"/>
              <a:t>у</a:t>
            </a:r>
            <a:r>
              <a:rPr lang="sr-Cyrl-RS" sz="1100" b="1" dirty="0"/>
              <a:t> са 45 села и Пирот са 70 села</a:t>
            </a:r>
            <a:r>
              <a:rPr lang="sr-Latn-RS" sz="1100" b="1" dirty="0"/>
              <a:t> (4 градска и 210 сеоских)</a:t>
            </a:r>
            <a:r>
              <a:rPr lang="sr-Cyrl-RS" sz="1100" b="1" dirty="0"/>
              <a:t>. Према попису становништва 2011. године на територији округа било је 92.497 становника</a:t>
            </a:r>
            <a:r>
              <a:rPr lang="sr-Cyrl-RS" sz="1100" b="1" dirty="0" smtClean="0"/>
              <a:t>.</a:t>
            </a:r>
            <a:r>
              <a:rPr lang="sr-Latn-RS" sz="1100" b="1" dirty="0" smtClean="0"/>
              <a:t> </a:t>
            </a:r>
          </a:p>
          <a:p>
            <a:pPr algn="just"/>
            <a:endParaRPr lang="sr-Latn-RS" sz="1100" b="1" dirty="0" smtClean="0"/>
          </a:p>
          <a:p>
            <a:pPr algn="just"/>
            <a:r>
              <a:rPr lang="ru-RU" sz="1100" b="1" dirty="0" smtClean="0"/>
              <a:t>Просечан </a:t>
            </a:r>
            <a:r>
              <a:rPr lang="ru-RU" sz="1100" b="1" dirty="0"/>
              <a:t>број чланова домаћинства је 2,7, а просечна старост 45,4 год. Становника до 15 година старости има 12,5%, преко 65 година старости </a:t>
            </a:r>
            <a:r>
              <a:rPr lang="sr-Latn-RS" sz="1100" b="1" dirty="0" smtClean="0"/>
              <a:t>– </a:t>
            </a:r>
            <a:r>
              <a:rPr lang="ru-RU" sz="1100" b="1" dirty="0" smtClean="0"/>
              <a:t>22,5</a:t>
            </a:r>
            <a:r>
              <a:rPr lang="ru-RU" sz="1100" b="1" dirty="0"/>
              <a:t>%, а радно активно становништво чини 65,5%. </a:t>
            </a:r>
            <a:r>
              <a:rPr lang="ru-RU" sz="1100" b="1" dirty="0" smtClean="0"/>
              <a:t>Пољопривредно </a:t>
            </a:r>
            <a:r>
              <a:rPr lang="ru-RU" sz="1100" b="1" dirty="0"/>
              <a:t>становништво чини 32,6% од укупног броја становника, а регистровано је 11873 пољопривредних газдинстава</a:t>
            </a:r>
            <a:r>
              <a:rPr lang="ru-RU" sz="1100" b="1" dirty="0" smtClean="0"/>
              <a:t>.</a:t>
            </a:r>
            <a:endParaRPr lang="sr-Latn-RS" sz="1100" b="1" dirty="0" smtClean="0"/>
          </a:p>
          <a:p>
            <a:pPr algn="just"/>
            <a:endParaRPr lang="sr-Latn-RS" sz="1100" b="1" dirty="0"/>
          </a:p>
          <a:p>
            <a:pPr algn="just"/>
            <a:r>
              <a:rPr lang="sr-Cyrl-RS" sz="1100" b="1" dirty="0"/>
              <a:t>Сакупљање биља из природе је дуго био доминантан начин снабдевања тржишта, и тек 70-их година прошлог века у Србији почиње интезивније гајење лековитог и ароматичног </a:t>
            </a:r>
            <a:r>
              <a:rPr lang="sr-Cyrl-RS" sz="1100" b="1" dirty="0" smtClean="0"/>
              <a:t>биља</a:t>
            </a:r>
            <a:r>
              <a:rPr lang="sr-Latn-RS" sz="1100" b="1" dirty="0" smtClean="0"/>
              <a:t>. </a:t>
            </a:r>
            <a:r>
              <a:rPr lang="ru-RU" sz="1100" b="1" dirty="0" smtClean="0"/>
              <a:t>Од </a:t>
            </a:r>
            <a:r>
              <a:rPr lang="ru-RU" sz="1100" b="1" dirty="0"/>
              <a:t>укупног промета </a:t>
            </a:r>
            <a:r>
              <a:rPr lang="sr-Latn-RS" sz="1100" b="1" dirty="0" smtClean="0"/>
              <a:t>лековитог и ароматичног биља (</a:t>
            </a:r>
            <a:r>
              <a:rPr lang="sr-Cyrl-RS" sz="1100" b="1" dirty="0" smtClean="0"/>
              <a:t>ЛАБ</a:t>
            </a:r>
            <a:r>
              <a:rPr lang="sr-Latn-RS" sz="1100" b="1" dirty="0" smtClean="0"/>
              <a:t>)</a:t>
            </a:r>
            <a:r>
              <a:rPr lang="sr-Cyrl-RS" sz="1100" b="1" dirty="0" smtClean="0"/>
              <a:t> </a:t>
            </a:r>
            <a:r>
              <a:rPr lang="ru-RU" sz="1100" b="1" dirty="0"/>
              <a:t>у Републици Србији близу 50% остварује се плантажном  производњом, док преосталих 50% доспева </a:t>
            </a:r>
            <a:r>
              <a:rPr lang="sr-Cyrl-RS" sz="1100" b="1" dirty="0"/>
              <a:t>на тржиште </a:t>
            </a:r>
            <a:r>
              <a:rPr lang="ru-RU" sz="1100" b="1" dirty="0"/>
              <a:t>путем сакупљања из спонтане  флоре (Голијан, 2016</a:t>
            </a:r>
            <a:r>
              <a:rPr lang="ru-RU" sz="1100" b="1" dirty="0" smtClean="0"/>
              <a:t>).</a:t>
            </a:r>
            <a:r>
              <a:rPr lang="sr-Latn-RS" sz="1100" b="1" dirty="0" smtClean="0"/>
              <a:t> </a:t>
            </a:r>
          </a:p>
          <a:p>
            <a:pPr algn="just"/>
            <a:endParaRPr lang="sr-Latn-RS" sz="1100" b="1" dirty="0"/>
          </a:p>
          <a:p>
            <a:pPr algn="just"/>
            <a:r>
              <a:rPr lang="sr-Cyrl-RS" sz="1100" b="1" dirty="0"/>
              <a:t>Република Србија има све предуслове да на еколошки очуваним брдско планинским подручјима гаји и прерађује лековито биље према критеријумима органске производње</a:t>
            </a:r>
            <a:r>
              <a:rPr lang="sr-Cyrl-RS" sz="1100" b="1" dirty="0" smtClean="0"/>
              <a:t>.</a:t>
            </a:r>
            <a:r>
              <a:rPr lang="sr-Latn-RS" sz="1100" b="1" dirty="0" smtClean="0"/>
              <a:t> </a:t>
            </a:r>
            <a:r>
              <a:rPr lang="sr-Latn-RS" sz="1100" b="1" dirty="0" smtClean="0">
                <a:latin typeface="+mj-lt"/>
                <a:ea typeface="Calibri"/>
                <a:cs typeface="Times New Roman"/>
              </a:rPr>
              <a:t>Органска </a:t>
            </a:r>
            <a:r>
              <a:rPr lang="sr-Latn-RS" sz="1100" b="1" dirty="0">
                <a:latin typeface="+mj-lt"/>
                <a:ea typeface="Calibri"/>
                <a:cs typeface="Times New Roman"/>
              </a:rPr>
              <a:t>производња ЛАБ у комбинацији са сакупљањем самониклог биља може бити значајан правац развоја за мала породична газдинства </a:t>
            </a:r>
            <a:r>
              <a:rPr lang="sr-Cyrl-RS" sz="1100" b="1" dirty="0">
                <a:latin typeface="+mj-lt"/>
                <a:ea typeface="Calibri"/>
                <a:cs typeface="Times New Roman"/>
              </a:rPr>
              <a:t>на подручју </a:t>
            </a:r>
            <a:r>
              <a:rPr lang="sr-Latn-RS" sz="1100" b="1" dirty="0" smtClean="0">
                <a:latin typeface="+mj-lt"/>
                <a:ea typeface="Calibri"/>
                <a:cs typeface="Times New Roman"/>
              </a:rPr>
              <a:t>П</a:t>
            </a:r>
            <a:r>
              <a:rPr lang="sr-Cyrl-RS" sz="1100" b="1" dirty="0" smtClean="0">
                <a:latin typeface="+mj-lt"/>
                <a:ea typeface="Calibri"/>
                <a:cs typeface="Times New Roman"/>
              </a:rPr>
              <a:t>иротског округа</a:t>
            </a:r>
            <a:r>
              <a:rPr lang="sr-Latn-RS" sz="1100" b="1" dirty="0" smtClean="0">
                <a:latin typeface="+mj-lt"/>
                <a:ea typeface="Calibri"/>
                <a:cs typeface="Times New Roman"/>
              </a:rPr>
              <a:t>. </a:t>
            </a:r>
          </a:p>
          <a:p>
            <a:pPr algn="just"/>
            <a:endParaRPr lang="sr-Latn-RS" sz="1100" dirty="0">
              <a:latin typeface="+mj-lt"/>
              <a:ea typeface="Calibri"/>
              <a:cs typeface="Times New Roman"/>
            </a:endParaRPr>
          </a:p>
          <a:p>
            <a:pPr algn="just"/>
            <a:r>
              <a:rPr lang="en-US" sz="1100" b="1" dirty="0" err="1"/>
              <a:t>Брање</a:t>
            </a:r>
            <a:r>
              <a:rPr lang="en-US" sz="1100" b="1" dirty="0"/>
              <a:t> ЛАБ </a:t>
            </a:r>
            <a:r>
              <a:rPr lang="en-US" sz="1100" b="1" dirty="0" err="1"/>
              <a:t>за</a:t>
            </a:r>
            <a:r>
              <a:rPr lang="en-US" sz="1100" b="1" dirty="0"/>
              <a:t> </a:t>
            </a:r>
            <a:r>
              <a:rPr lang="en-US" sz="1100" b="1" dirty="0" err="1"/>
              <a:t>добијање</a:t>
            </a:r>
            <a:r>
              <a:rPr lang="en-US" sz="1100" b="1" dirty="0"/>
              <a:t> </a:t>
            </a:r>
            <a:r>
              <a:rPr lang="en-US" sz="1100" b="1" dirty="0" err="1"/>
              <a:t>етарског</a:t>
            </a:r>
            <a:r>
              <a:rPr lang="en-US" sz="1100" b="1" dirty="0"/>
              <a:t> </a:t>
            </a:r>
            <a:r>
              <a:rPr lang="en-US" sz="1100" b="1" dirty="0" err="1"/>
              <a:t>уља</a:t>
            </a:r>
            <a:r>
              <a:rPr lang="en-US" sz="1100" b="1" dirty="0"/>
              <a:t> </a:t>
            </a:r>
            <a:r>
              <a:rPr lang="en-US" sz="1100" b="1" dirty="0" err="1"/>
              <a:t>врши</a:t>
            </a:r>
            <a:r>
              <a:rPr lang="en-US" sz="1100" b="1" dirty="0"/>
              <a:t> </a:t>
            </a:r>
            <a:r>
              <a:rPr lang="en-US" sz="1100" b="1" dirty="0" err="1"/>
              <a:t>се</a:t>
            </a:r>
            <a:r>
              <a:rPr lang="en-US" sz="1100" b="1" dirty="0"/>
              <a:t> </a:t>
            </a:r>
            <a:r>
              <a:rPr lang="en-US" sz="1100" b="1" dirty="0" err="1"/>
              <a:t>по</a:t>
            </a:r>
            <a:r>
              <a:rPr lang="en-US" sz="1100" b="1" dirty="0"/>
              <a:t> </a:t>
            </a:r>
            <a:r>
              <a:rPr lang="en-US" sz="1100" b="1" dirty="0" err="1"/>
              <a:t>сувом</a:t>
            </a:r>
            <a:r>
              <a:rPr lang="en-US" sz="1100" b="1" dirty="0"/>
              <a:t>, </a:t>
            </a:r>
            <a:r>
              <a:rPr lang="en-US" sz="1100" b="1" dirty="0" err="1"/>
              <a:t>сунчаном</a:t>
            </a:r>
            <a:r>
              <a:rPr lang="en-US" sz="1100" b="1" dirty="0"/>
              <a:t> </a:t>
            </a:r>
            <a:r>
              <a:rPr lang="en-US" sz="1100" b="1" dirty="0" err="1"/>
              <a:t>времену</a:t>
            </a:r>
            <a:r>
              <a:rPr lang="en-US" sz="1100" b="1" dirty="0"/>
              <a:t>. </a:t>
            </a:r>
            <a:r>
              <a:rPr lang="en-US" sz="1100" b="1" dirty="0" err="1"/>
              <a:t>Најчешће</a:t>
            </a:r>
            <a:r>
              <a:rPr lang="en-US" sz="1100" b="1" dirty="0"/>
              <a:t> </a:t>
            </a:r>
            <a:r>
              <a:rPr lang="en-US" sz="1100" b="1" dirty="0" err="1"/>
              <a:t>се</a:t>
            </a:r>
            <a:r>
              <a:rPr lang="en-US" sz="1100" b="1" dirty="0"/>
              <a:t> </a:t>
            </a:r>
            <a:r>
              <a:rPr lang="en-US" sz="1100" b="1" dirty="0" err="1"/>
              <a:t>беру</a:t>
            </a:r>
            <a:r>
              <a:rPr lang="en-US" sz="1100" b="1" dirty="0"/>
              <a:t> </a:t>
            </a:r>
            <a:r>
              <a:rPr lang="en-US" sz="1100" b="1" dirty="0" err="1"/>
              <a:t>надземни</a:t>
            </a:r>
            <a:r>
              <a:rPr lang="en-US" sz="1100" b="1" dirty="0"/>
              <a:t> </a:t>
            </a:r>
            <a:r>
              <a:rPr lang="en-US" sz="1100" b="1" dirty="0" err="1"/>
              <a:t>делови</a:t>
            </a:r>
            <a:r>
              <a:rPr lang="en-US" sz="1100" b="1" dirty="0"/>
              <a:t> </a:t>
            </a:r>
            <a:r>
              <a:rPr lang="en-US" sz="1100" b="1" dirty="0" err="1"/>
              <a:t>биљке</a:t>
            </a:r>
            <a:r>
              <a:rPr lang="en-US" sz="1100" b="1" dirty="0"/>
              <a:t> у </a:t>
            </a:r>
            <a:r>
              <a:rPr lang="en-US" sz="1100" b="1" dirty="0" err="1"/>
              <a:t>цвету</a:t>
            </a:r>
            <a:r>
              <a:rPr lang="en-US" sz="1100" b="1" dirty="0"/>
              <a:t> </a:t>
            </a:r>
            <a:r>
              <a:rPr lang="en-US" sz="1100" b="1" dirty="0" err="1"/>
              <a:t>или</a:t>
            </a:r>
            <a:r>
              <a:rPr lang="en-US" sz="1100" b="1" dirty="0"/>
              <a:t> </a:t>
            </a:r>
            <a:r>
              <a:rPr lang="en-US" sz="1100" b="1" dirty="0" err="1"/>
              <a:t>само</a:t>
            </a:r>
            <a:r>
              <a:rPr lang="en-US" sz="1100" b="1" dirty="0"/>
              <a:t> </a:t>
            </a:r>
            <a:r>
              <a:rPr lang="en-US" sz="1100" b="1" dirty="0" err="1" smtClean="0"/>
              <a:t>цветови</a:t>
            </a:r>
            <a:r>
              <a:rPr lang="sr-Latn-RS" sz="1100" b="1" dirty="0" smtClean="0"/>
              <a:t>. </a:t>
            </a:r>
            <a:r>
              <a:rPr lang="en-US" sz="1100" b="1" dirty="0" err="1" smtClean="0"/>
              <a:t>Због</a:t>
            </a:r>
            <a:r>
              <a:rPr lang="en-US" sz="1100" b="1" dirty="0" smtClean="0"/>
              <a:t> </a:t>
            </a:r>
            <a:r>
              <a:rPr lang="en-US" sz="1100" b="1" dirty="0" err="1"/>
              <a:t>тога</a:t>
            </a:r>
            <a:r>
              <a:rPr lang="en-US" sz="1100" b="1" dirty="0"/>
              <a:t> </a:t>
            </a:r>
            <a:r>
              <a:rPr lang="en-US" sz="1100" b="1" dirty="0" err="1"/>
              <a:t>треба</a:t>
            </a:r>
            <a:r>
              <a:rPr lang="en-US" sz="1100" b="1" dirty="0"/>
              <a:t> </a:t>
            </a:r>
            <a:r>
              <a:rPr lang="en-US" sz="1100" b="1" dirty="0" err="1"/>
              <a:t>пратити</a:t>
            </a:r>
            <a:r>
              <a:rPr lang="en-US" sz="1100" b="1" dirty="0"/>
              <a:t> </a:t>
            </a:r>
            <a:r>
              <a:rPr lang="en-US" sz="1100" b="1" dirty="0" err="1"/>
              <a:t>литературне</a:t>
            </a:r>
            <a:r>
              <a:rPr lang="en-US" sz="1100" b="1" dirty="0"/>
              <a:t> </a:t>
            </a:r>
            <a:r>
              <a:rPr lang="en-US" sz="1100" b="1" dirty="0" err="1"/>
              <a:t>податке</a:t>
            </a:r>
            <a:r>
              <a:rPr lang="en-US" sz="1100" b="1" dirty="0"/>
              <a:t> о </a:t>
            </a:r>
            <a:r>
              <a:rPr lang="en-US" sz="1100" b="1" dirty="0" err="1"/>
              <a:t>календару</a:t>
            </a:r>
            <a:r>
              <a:rPr lang="en-US" sz="1100" b="1" dirty="0"/>
              <a:t> </a:t>
            </a:r>
            <a:r>
              <a:rPr lang="en-US" sz="1100" b="1" dirty="0" err="1"/>
              <a:t>цветања</a:t>
            </a:r>
            <a:r>
              <a:rPr lang="en-US" sz="1100" b="1" dirty="0"/>
              <a:t>, </a:t>
            </a:r>
            <a:r>
              <a:rPr lang="en-US" sz="1100" b="1" dirty="0" err="1"/>
              <a:t>водећи</a:t>
            </a:r>
            <a:r>
              <a:rPr lang="en-US" sz="1100" b="1" dirty="0"/>
              <a:t> </a:t>
            </a:r>
            <a:r>
              <a:rPr lang="en-US" sz="1100" b="1" dirty="0" err="1"/>
              <a:t>рачуна</a:t>
            </a:r>
            <a:r>
              <a:rPr lang="en-US" sz="1100" b="1" dirty="0"/>
              <a:t> </a:t>
            </a:r>
            <a:r>
              <a:rPr lang="en-US" sz="1100" b="1" dirty="0" err="1"/>
              <a:t>да</a:t>
            </a:r>
            <a:r>
              <a:rPr lang="en-US" sz="1100" b="1" dirty="0"/>
              <a:t> </a:t>
            </a:r>
            <a:r>
              <a:rPr lang="en-US" sz="1100" b="1" dirty="0" err="1"/>
              <a:t>на</a:t>
            </a:r>
            <a:r>
              <a:rPr lang="en-US" sz="1100" b="1" dirty="0"/>
              <a:t> </a:t>
            </a:r>
            <a:r>
              <a:rPr lang="sr-Cyrl-RS" sz="1100" b="1" dirty="0" smtClean="0"/>
              <a:t>већој</a:t>
            </a:r>
            <a:r>
              <a:rPr lang="en-US" sz="1100" b="1" dirty="0" smtClean="0"/>
              <a:t> </a:t>
            </a:r>
            <a:r>
              <a:rPr lang="en-US" sz="1100" b="1" dirty="0" err="1"/>
              <a:t>надморској</a:t>
            </a:r>
            <a:r>
              <a:rPr lang="en-US" sz="1100" b="1" dirty="0"/>
              <a:t> </a:t>
            </a:r>
            <a:r>
              <a:rPr lang="en-US" sz="1100" b="1" dirty="0" err="1"/>
              <a:t>висини</a:t>
            </a:r>
            <a:r>
              <a:rPr lang="en-US" sz="1100" b="1" dirty="0"/>
              <a:t> </a:t>
            </a:r>
            <a:r>
              <a:rPr lang="en-US" sz="1100" b="1" dirty="0" err="1"/>
              <a:t>биљка</a:t>
            </a:r>
            <a:r>
              <a:rPr lang="en-US" sz="1100" b="1" dirty="0"/>
              <a:t> </a:t>
            </a:r>
            <a:r>
              <a:rPr lang="en-US" sz="1100" b="1" dirty="0" err="1"/>
              <a:t>цвета</a:t>
            </a:r>
            <a:r>
              <a:rPr lang="en-US" sz="1100" b="1" dirty="0"/>
              <a:t> </a:t>
            </a:r>
            <a:r>
              <a:rPr lang="en-US" sz="1100" b="1" dirty="0" err="1"/>
              <a:t>касније</a:t>
            </a:r>
            <a:r>
              <a:rPr lang="en-US" sz="1100" b="1" dirty="0"/>
              <a:t>. </a:t>
            </a:r>
            <a:r>
              <a:rPr lang="en-US" sz="1100" b="1" dirty="0" smtClean="0"/>
              <a:t>У </a:t>
            </a:r>
            <a:r>
              <a:rPr lang="en-US" sz="1100" b="1" dirty="0" err="1"/>
              <a:t>брдско-планинским</a:t>
            </a:r>
            <a:r>
              <a:rPr lang="en-US" sz="1100" b="1" dirty="0"/>
              <a:t> </a:t>
            </a:r>
            <a:r>
              <a:rPr lang="en-US" sz="1100" b="1" dirty="0" err="1"/>
              <a:t>пределима</a:t>
            </a:r>
            <a:r>
              <a:rPr lang="en-US" sz="1100" b="1" dirty="0"/>
              <a:t> </a:t>
            </a:r>
            <a:r>
              <a:rPr lang="en-US" sz="1100" b="1" dirty="0" err="1"/>
              <a:t>се</a:t>
            </a:r>
            <a:r>
              <a:rPr lang="en-US" sz="1100" b="1" dirty="0"/>
              <a:t>, </a:t>
            </a:r>
            <a:r>
              <a:rPr lang="en-US" sz="1100" b="1" dirty="0" err="1"/>
              <a:t>због</a:t>
            </a:r>
            <a:r>
              <a:rPr lang="en-US" sz="1100" b="1" dirty="0"/>
              <a:t> </a:t>
            </a:r>
            <a:r>
              <a:rPr lang="en-US" sz="1100" b="1" dirty="0" err="1"/>
              <a:t>специфичних</a:t>
            </a:r>
            <a:r>
              <a:rPr lang="en-US" sz="1100" b="1" dirty="0"/>
              <a:t> </a:t>
            </a:r>
            <a:r>
              <a:rPr lang="en-US" sz="1100" b="1" dirty="0" err="1"/>
              <a:t>орографских</a:t>
            </a:r>
            <a:r>
              <a:rPr lang="en-US" sz="1100" b="1" dirty="0"/>
              <a:t> </a:t>
            </a:r>
            <a:r>
              <a:rPr lang="en-US" sz="1100" b="1" dirty="0" err="1"/>
              <a:t>услова</a:t>
            </a:r>
            <a:r>
              <a:rPr lang="en-US" sz="1100" b="1" dirty="0"/>
              <a:t>, </a:t>
            </a:r>
            <a:r>
              <a:rPr lang="en-US" sz="1100" b="1" dirty="0" err="1"/>
              <a:t>берба</a:t>
            </a:r>
            <a:r>
              <a:rPr lang="en-US" sz="1100" b="1" dirty="0"/>
              <a:t> </a:t>
            </a:r>
            <a:r>
              <a:rPr lang="en-US" sz="1100" b="1" dirty="0" err="1"/>
              <a:t>обавља</a:t>
            </a:r>
            <a:r>
              <a:rPr lang="en-US" sz="1100" b="1" dirty="0"/>
              <a:t> </a:t>
            </a:r>
            <a:r>
              <a:rPr lang="en-US" sz="1100" b="1" dirty="0" err="1" smtClean="0"/>
              <a:t>ручно</a:t>
            </a:r>
            <a:r>
              <a:rPr lang="sr-Latn-RS" sz="1100" b="1" dirty="0" smtClean="0"/>
              <a:t> – </a:t>
            </a:r>
            <a:r>
              <a:rPr lang="en-US" sz="1100" b="1" dirty="0" err="1" smtClean="0"/>
              <a:t>срповима</a:t>
            </a:r>
            <a:r>
              <a:rPr lang="en-US" sz="1100" b="1" dirty="0" smtClean="0"/>
              <a:t> </a:t>
            </a:r>
            <a:r>
              <a:rPr lang="en-US" sz="1100" b="1" dirty="0" err="1"/>
              <a:t>или</a:t>
            </a:r>
            <a:r>
              <a:rPr lang="en-US" sz="1100" b="1" dirty="0"/>
              <a:t> </a:t>
            </a:r>
            <a:r>
              <a:rPr lang="en-US" sz="1100" b="1" dirty="0" err="1"/>
              <a:t>специјализованим</a:t>
            </a:r>
            <a:r>
              <a:rPr lang="en-US" sz="1100" b="1" dirty="0"/>
              <a:t> </a:t>
            </a:r>
            <a:r>
              <a:rPr lang="en-US" sz="1100" b="1" dirty="0" err="1"/>
              <a:t>чешљевима</a:t>
            </a:r>
            <a:r>
              <a:rPr lang="en-US" sz="1100" b="1" dirty="0"/>
              <a:t> </a:t>
            </a:r>
            <a:r>
              <a:rPr lang="en-US" sz="1100" b="1" dirty="0" err="1"/>
              <a:t>за</a:t>
            </a:r>
            <a:r>
              <a:rPr lang="en-US" sz="1100" b="1" dirty="0"/>
              <a:t> </a:t>
            </a:r>
            <a:r>
              <a:rPr lang="en-US" sz="1100" b="1" dirty="0" err="1"/>
              <a:t>брање</a:t>
            </a:r>
            <a:r>
              <a:rPr lang="en-US" sz="1100" b="1" dirty="0"/>
              <a:t> </a:t>
            </a:r>
            <a:r>
              <a:rPr lang="en-US" sz="1100" b="1" dirty="0" err="1" smtClean="0"/>
              <a:t>цвета</a:t>
            </a:r>
            <a:r>
              <a:rPr lang="en-US" sz="1100" b="1" dirty="0" smtClean="0"/>
              <a:t>.</a:t>
            </a:r>
            <a:r>
              <a:rPr lang="sr-Latn-RS" sz="1100" b="1" dirty="0"/>
              <a:t> </a:t>
            </a:r>
            <a:r>
              <a:rPr lang="en-US" sz="1100" b="1" dirty="0" err="1" smtClean="0"/>
              <a:t>Након</a:t>
            </a:r>
            <a:r>
              <a:rPr lang="en-US" sz="1100" b="1" dirty="0" smtClean="0"/>
              <a:t> </a:t>
            </a:r>
            <a:r>
              <a:rPr lang="en-US" sz="1100" b="1" dirty="0" err="1"/>
              <a:t>брања</a:t>
            </a:r>
            <a:r>
              <a:rPr lang="en-US" sz="1100" b="1" dirty="0"/>
              <a:t>, </a:t>
            </a:r>
            <a:r>
              <a:rPr lang="en-US" sz="1100" b="1" dirty="0" err="1"/>
              <a:t>биљке</a:t>
            </a:r>
            <a:r>
              <a:rPr lang="en-US" sz="1100" b="1" dirty="0"/>
              <a:t> </a:t>
            </a:r>
            <a:r>
              <a:rPr lang="en-US" sz="1100" b="1" dirty="0" err="1"/>
              <a:t>треба</a:t>
            </a:r>
            <a:r>
              <a:rPr lang="en-US" sz="1100" b="1" dirty="0"/>
              <a:t> </a:t>
            </a:r>
            <a:r>
              <a:rPr lang="en-US" sz="1100" b="1" dirty="0" err="1"/>
              <a:t>транспортовати</a:t>
            </a:r>
            <a:r>
              <a:rPr lang="en-US" sz="1100" b="1" dirty="0"/>
              <a:t> у </a:t>
            </a:r>
            <a:r>
              <a:rPr lang="en-US" sz="1100" b="1" dirty="0" err="1"/>
              <a:t>чистим</a:t>
            </a:r>
            <a:r>
              <a:rPr lang="en-US" sz="1100" b="1" dirty="0"/>
              <a:t> </a:t>
            </a:r>
            <a:r>
              <a:rPr lang="en-US" sz="1100" b="1" dirty="0" err="1"/>
              <a:t>аерисаним</a:t>
            </a:r>
            <a:r>
              <a:rPr lang="en-US" sz="1100" b="1" dirty="0"/>
              <a:t> </a:t>
            </a:r>
            <a:r>
              <a:rPr lang="en-US" sz="1100" b="1" dirty="0" err="1"/>
              <a:t>посудама</a:t>
            </a:r>
            <a:r>
              <a:rPr lang="en-US" sz="1100" b="1" dirty="0"/>
              <a:t> (</a:t>
            </a:r>
            <a:r>
              <a:rPr lang="en-US" sz="1100" b="1" dirty="0" err="1"/>
              <a:t>џаковима</a:t>
            </a:r>
            <a:r>
              <a:rPr lang="en-US" sz="1100" b="1" dirty="0"/>
              <a:t>, </a:t>
            </a:r>
            <a:r>
              <a:rPr lang="en-US" sz="1100" b="1" dirty="0" err="1" smtClean="0"/>
              <a:t>корпама</a:t>
            </a:r>
            <a:r>
              <a:rPr lang="en-US" sz="1100" b="1" dirty="0" smtClean="0"/>
              <a:t> </a:t>
            </a:r>
            <a:r>
              <a:rPr lang="en-US" sz="1100" b="1" dirty="0" err="1"/>
              <a:t>итд</a:t>
            </a:r>
            <a:r>
              <a:rPr lang="en-US" sz="1100" b="1" dirty="0"/>
              <a:t>.) и </a:t>
            </a:r>
            <a:r>
              <a:rPr lang="en-US" sz="1100" b="1" dirty="0" err="1"/>
              <a:t>разастрти</a:t>
            </a:r>
            <a:r>
              <a:rPr lang="en-US" sz="1100" b="1" dirty="0"/>
              <a:t> </a:t>
            </a:r>
            <a:r>
              <a:rPr lang="en-US" sz="1100" b="1" dirty="0" err="1"/>
              <a:t>их</a:t>
            </a:r>
            <a:r>
              <a:rPr lang="en-US" sz="1100" b="1" dirty="0"/>
              <a:t> </a:t>
            </a:r>
            <a:r>
              <a:rPr lang="en-US" sz="1100" b="1" dirty="0" err="1"/>
              <a:t>на</a:t>
            </a:r>
            <a:r>
              <a:rPr lang="en-US" sz="1100" b="1" dirty="0"/>
              <a:t> </a:t>
            </a:r>
            <a:r>
              <a:rPr lang="en-US" sz="1100" b="1" dirty="0" err="1"/>
              <a:t>наткривено</a:t>
            </a:r>
            <a:r>
              <a:rPr lang="en-US" sz="1100" b="1" dirty="0"/>
              <a:t> и </a:t>
            </a:r>
            <a:r>
              <a:rPr lang="en-US" sz="1100" b="1" dirty="0" err="1"/>
              <a:t>чисто</a:t>
            </a:r>
            <a:r>
              <a:rPr lang="en-US" sz="1100" b="1" dirty="0"/>
              <a:t> </a:t>
            </a:r>
            <a:r>
              <a:rPr lang="en-US" sz="1100" b="1" dirty="0" err="1"/>
              <a:t>промајно</a:t>
            </a:r>
            <a:r>
              <a:rPr lang="en-US" sz="1100" b="1" dirty="0"/>
              <a:t> </a:t>
            </a:r>
            <a:r>
              <a:rPr lang="en-US" sz="1100" b="1" dirty="0" err="1"/>
              <a:t>место</a:t>
            </a:r>
            <a:r>
              <a:rPr lang="en-US" sz="1100" b="1" dirty="0"/>
              <a:t> у </a:t>
            </a:r>
            <a:r>
              <a:rPr lang="en-US" sz="1100" b="1" dirty="0" err="1"/>
              <a:t>танком</a:t>
            </a:r>
            <a:r>
              <a:rPr lang="en-US" sz="1100" b="1" dirty="0"/>
              <a:t> </a:t>
            </a:r>
            <a:r>
              <a:rPr lang="en-US" sz="1100" b="1" dirty="0" err="1"/>
              <a:t>слоју</a:t>
            </a:r>
            <a:r>
              <a:rPr lang="en-US" sz="1100" b="1" dirty="0"/>
              <a:t>, </a:t>
            </a:r>
            <a:r>
              <a:rPr lang="en-US" sz="1100" b="1" dirty="0" err="1"/>
              <a:t>заштићено</a:t>
            </a:r>
            <a:r>
              <a:rPr lang="en-US" sz="1100" b="1" dirty="0"/>
              <a:t> </a:t>
            </a:r>
            <a:r>
              <a:rPr lang="en-US" sz="1100" b="1" dirty="0" err="1"/>
              <a:t>од</a:t>
            </a:r>
            <a:r>
              <a:rPr lang="en-US" sz="1100" b="1" dirty="0"/>
              <a:t> </a:t>
            </a:r>
            <a:r>
              <a:rPr lang="en-US" sz="1100" b="1" dirty="0" err="1"/>
              <a:t>кише</a:t>
            </a:r>
            <a:r>
              <a:rPr lang="en-US" sz="1100" b="1" dirty="0"/>
              <a:t>, </a:t>
            </a:r>
            <a:r>
              <a:rPr lang="en-US" sz="1100" b="1" dirty="0" err="1"/>
              <a:t>буђања</a:t>
            </a:r>
            <a:r>
              <a:rPr lang="en-US" sz="1100" b="1" dirty="0"/>
              <a:t> и </a:t>
            </a:r>
            <a:r>
              <a:rPr lang="en-US" sz="1100" b="1" dirty="0" err="1"/>
              <a:t>глодара</a:t>
            </a:r>
            <a:r>
              <a:rPr lang="en-US" sz="1100" b="1" dirty="0" smtClean="0"/>
              <a:t>.</a:t>
            </a:r>
            <a:r>
              <a:rPr lang="en-US" sz="1100" dirty="0"/>
              <a:t> </a:t>
            </a:r>
            <a:r>
              <a:rPr lang="en-US" sz="1100" b="1" dirty="0" err="1"/>
              <a:t>Ароматичне</a:t>
            </a:r>
            <a:r>
              <a:rPr lang="en-US" sz="1100" b="1" dirty="0"/>
              <a:t> </a:t>
            </a:r>
            <a:r>
              <a:rPr lang="en-US" sz="1100" b="1" dirty="0" err="1"/>
              <a:t>врсте</a:t>
            </a:r>
            <a:r>
              <a:rPr lang="en-US" sz="1100" b="1" dirty="0"/>
              <a:t> </a:t>
            </a:r>
            <a:r>
              <a:rPr lang="en-US" sz="1100" b="1" dirty="0" err="1"/>
              <a:t>се</a:t>
            </a:r>
            <a:r>
              <a:rPr lang="en-US" sz="1100" b="1" dirty="0"/>
              <a:t> </a:t>
            </a:r>
            <a:r>
              <a:rPr lang="en-US" sz="1100" b="1" dirty="0" err="1"/>
              <a:t>суше</a:t>
            </a:r>
            <a:r>
              <a:rPr lang="en-US" sz="1100" b="1" dirty="0"/>
              <a:t> </a:t>
            </a:r>
            <a:r>
              <a:rPr lang="en-US" sz="1100" b="1" dirty="0" err="1"/>
              <a:t>на</a:t>
            </a:r>
            <a:r>
              <a:rPr lang="en-US" sz="1100" b="1" dirty="0"/>
              <a:t> </a:t>
            </a:r>
            <a:r>
              <a:rPr lang="en-US" sz="1100" b="1" dirty="0" err="1"/>
              <a:t>температурама</a:t>
            </a:r>
            <a:r>
              <a:rPr lang="en-US" sz="1100" b="1" dirty="0"/>
              <a:t> </a:t>
            </a:r>
            <a:r>
              <a:rPr lang="en-US" sz="1100" b="1" dirty="0" smtClean="0"/>
              <a:t>40-45 </a:t>
            </a:r>
            <a:r>
              <a:rPr lang="en-US" sz="1100" b="1" dirty="0"/>
              <a:t>°C. </a:t>
            </a:r>
            <a:r>
              <a:rPr lang="sr-Latn-RS" sz="1100" b="1" dirty="0" smtClean="0"/>
              <a:t>Етарска уља се издвајају хидродестилацијом, чувају у стакленим боцама или алуминијумским канистерима.</a:t>
            </a:r>
            <a:endParaRPr lang="sr-Latn-RS" sz="1100" b="1" dirty="0"/>
          </a:p>
        </p:txBody>
      </p:sp>
      <p:sp>
        <p:nvSpPr>
          <p:cNvPr id="11" name="Rectangle 10"/>
          <p:cNvSpPr/>
          <p:nvPr/>
        </p:nvSpPr>
        <p:spPr>
          <a:xfrm>
            <a:off x="5440616" y="206397"/>
            <a:ext cx="2836892" cy="2808976"/>
          </a:xfrm>
          <a:prstGeom prst="rect">
            <a:avLst/>
          </a:prstGeom>
        </p:spPr>
        <p:txBody>
          <a:bodyPr wrap="square" lIns="99569" tIns="49785" rIns="99569" bIns="49785">
            <a:spAutoFit/>
          </a:bodyPr>
          <a:lstStyle/>
          <a:p>
            <a:pPr algn="just">
              <a:defRPr/>
            </a:pPr>
            <a:r>
              <a:rPr lang="ru-RU" sz="1100" b="1" dirty="0"/>
              <a:t>РАСПРОСТРАЊЕЊЕ</a:t>
            </a:r>
            <a:r>
              <a:rPr lang="sr-Latn-RS" sz="1100" b="1" dirty="0"/>
              <a:t> </a:t>
            </a:r>
            <a:r>
              <a:rPr lang="sr-Cyrl-RS" sz="1100" b="1" dirty="0"/>
              <a:t>У ПИРОТСКОМ ОКРУГУ</a:t>
            </a:r>
            <a:r>
              <a:rPr lang="ru-RU" sz="1100" b="1" dirty="0"/>
              <a:t>: </a:t>
            </a:r>
            <a:r>
              <a:rPr lang="sr-Latn-RS" sz="1100" b="1" dirty="0" smtClean="0"/>
              <a:t>ш</a:t>
            </a:r>
            <a:r>
              <a:rPr lang="sr-Cyrl-RS" sz="1100" b="1" dirty="0" smtClean="0"/>
              <a:t>ироко </a:t>
            </a:r>
            <a:r>
              <a:rPr lang="sr-Cyrl-RS" sz="1100" b="1" dirty="0"/>
              <a:t>распрострањена</a:t>
            </a:r>
            <a:r>
              <a:rPr lang="sr-Latn-RS" sz="1100" b="1" dirty="0" smtClean="0"/>
              <a:t>.</a:t>
            </a:r>
          </a:p>
          <a:p>
            <a:pPr algn="just">
              <a:defRPr/>
            </a:pPr>
            <a:endParaRPr lang="sr-Latn-RS" sz="1100" b="1" dirty="0" smtClean="0"/>
          </a:p>
          <a:p>
            <a:pPr algn="just">
              <a:defRPr/>
            </a:pPr>
            <a:r>
              <a:rPr lang="ru-RU" sz="1100" b="1" dirty="0" smtClean="0"/>
              <a:t>БЕРБА</a:t>
            </a:r>
            <a:r>
              <a:rPr lang="ru-RU" sz="1100" b="1" dirty="0"/>
              <a:t>: </a:t>
            </a:r>
            <a:r>
              <a:rPr lang="sr-Latn-RS" sz="1100" b="1" dirty="0" smtClean="0"/>
              <a:t>в</a:t>
            </a:r>
            <a:r>
              <a:rPr lang="ru-RU" sz="1100" b="1" dirty="0" smtClean="0"/>
              <a:t>рхови </a:t>
            </a:r>
            <a:r>
              <a:rPr lang="ru-RU" sz="1100" b="1" dirty="0"/>
              <a:t>гранчица у цвету (Teucrii herba) се сакупљају за време цветања </a:t>
            </a:r>
            <a:r>
              <a:rPr lang="sr-Latn-RS" sz="1100" b="1" dirty="0"/>
              <a:t>(</a:t>
            </a:r>
            <a:r>
              <a:rPr lang="ru-RU" sz="1100" b="1" dirty="0"/>
              <a:t>јун</a:t>
            </a:r>
            <a:r>
              <a:rPr lang="sr-Latn-RS" sz="1100" b="1" dirty="0"/>
              <a:t>–</a:t>
            </a:r>
            <a:r>
              <a:rPr lang="ru-RU" sz="1100" b="1" dirty="0"/>
              <a:t>август</a:t>
            </a:r>
            <a:r>
              <a:rPr lang="sr-Latn-RS" sz="1100" b="1" dirty="0"/>
              <a:t>)</a:t>
            </a:r>
            <a:r>
              <a:rPr lang="ru-RU" sz="1100" b="1" dirty="0"/>
              <a:t> и суше у танком слоју на промаји у хладу</a:t>
            </a:r>
            <a:r>
              <a:rPr lang="ru-RU" sz="1100" b="1" dirty="0" smtClean="0"/>
              <a:t>.</a:t>
            </a:r>
            <a:endParaRPr lang="sr-Latn-RS" sz="1100" b="1" dirty="0" smtClean="0"/>
          </a:p>
          <a:p>
            <a:pPr algn="just">
              <a:defRPr/>
            </a:pPr>
            <a:endParaRPr lang="en-US" sz="1100" b="1" dirty="0"/>
          </a:p>
          <a:p>
            <a:pPr algn="just">
              <a:defRPr/>
            </a:pPr>
            <a:r>
              <a:rPr lang="sr-Cyrl-RS" sz="1100" b="1" dirty="0" smtClean="0"/>
              <a:t>УПОТРЕБА:</a:t>
            </a:r>
            <a:r>
              <a:rPr lang="sr-Latn-RS" sz="1100" b="1" dirty="0" smtClean="0"/>
              <a:t> </a:t>
            </a:r>
            <a:r>
              <a:rPr lang="ru-RU" sz="1100" b="1" dirty="0" smtClean="0"/>
              <a:t>снажи органе за варење и подстиче их на рад</a:t>
            </a:r>
            <a:r>
              <a:rPr lang="sr-Latn-RS" sz="1100" b="1" dirty="0" smtClean="0"/>
              <a:t>; </a:t>
            </a:r>
            <a:r>
              <a:rPr lang="ru-RU" sz="1100" b="1" dirty="0" smtClean="0"/>
              <a:t>за лечење јетре, жучи, бубрега</a:t>
            </a:r>
            <a:r>
              <a:rPr lang="sr-Latn-RS" sz="1100" b="1" dirty="0" smtClean="0"/>
              <a:t> и </a:t>
            </a:r>
            <a:r>
              <a:rPr lang="ru-RU" sz="1100" b="1" dirty="0" smtClean="0"/>
              <a:t>малокрвност</a:t>
            </a:r>
            <a:r>
              <a:rPr lang="sr-Latn-RS" sz="1100" b="1" dirty="0" smtClean="0"/>
              <a:t>и</a:t>
            </a:r>
            <a:r>
              <a:rPr lang="sr-Latn-RS" sz="1100" b="1" dirty="0"/>
              <a:t>;</a:t>
            </a:r>
            <a:r>
              <a:rPr lang="sr-Latn-RS" sz="1100" b="1" dirty="0" smtClean="0"/>
              <a:t> за </a:t>
            </a:r>
            <a:r>
              <a:rPr lang="ru-RU" sz="1100" b="1" dirty="0" smtClean="0"/>
              <a:t>бело прање,</a:t>
            </a:r>
            <a:r>
              <a:rPr lang="sr-Latn-RS" sz="1100" b="1" dirty="0" smtClean="0"/>
              <a:t> </a:t>
            </a:r>
            <a:r>
              <a:rPr lang="ru-RU" sz="1100" b="1" dirty="0" smtClean="0"/>
              <a:t>кожне болести, гнојне ране</a:t>
            </a:r>
            <a:r>
              <a:rPr lang="sr-Latn-RS" sz="1100" b="1" dirty="0" smtClean="0"/>
              <a:t> и </a:t>
            </a:r>
            <a:r>
              <a:rPr lang="ru-RU" sz="1100" b="1" dirty="0" smtClean="0"/>
              <a:t>хемороид</a:t>
            </a:r>
            <a:r>
              <a:rPr lang="sr-Latn-RS" sz="1100" b="1" dirty="0" smtClean="0"/>
              <a:t>е</a:t>
            </a:r>
            <a:r>
              <a:rPr lang="ru-RU" sz="1100" b="1" dirty="0" smtClean="0"/>
              <a:t>.</a:t>
            </a:r>
            <a:endParaRPr lang="sr-Latn-RS" sz="1100" b="1" dirty="0" smtClean="0"/>
          </a:p>
          <a:p>
            <a:pPr algn="just">
              <a:defRPr/>
            </a:pPr>
            <a:endParaRPr lang="en-US" sz="1100" b="1" dirty="0" smtClean="0"/>
          </a:p>
          <a:p>
            <a:pPr algn="just">
              <a:defRPr/>
            </a:pPr>
            <a:r>
              <a:rPr lang="sr-Cyrl-RS" sz="1100" b="1" dirty="0" smtClean="0"/>
              <a:t>САДРЖАЈ </a:t>
            </a:r>
            <a:r>
              <a:rPr lang="sr-Cyrl-RS" sz="1100" b="1" dirty="0"/>
              <a:t>ЕТАРСКИХ УЉА</a:t>
            </a:r>
            <a:r>
              <a:rPr lang="sr-Cyrl-RS" sz="1100" b="1" dirty="0" smtClean="0"/>
              <a:t>:</a:t>
            </a:r>
            <a:r>
              <a:rPr lang="sr-Latn-RS" sz="1100" b="1" dirty="0" smtClean="0"/>
              <a:t> </a:t>
            </a:r>
            <a:r>
              <a:rPr lang="sr-Cyrl-CS" sz="1100" b="1" dirty="0" smtClean="0">
                <a:cs typeface="Arial" charset="0"/>
              </a:rPr>
              <a:t>бета-кариофилен </a:t>
            </a:r>
            <a:r>
              <a:rPr lang="sr-Cyrl-CS" sz="1100" b="1" dirty="0">
                <a:cs typeface="Arial" charset="0"/>
              </a:rPr>
              <a:t>(33,1%), гермакрен Д </a:t>
            </a:r>
            <a:r>
              <a:rPr lang="sr-Cyrl-CS" sz="1100" b="1" dirty="0" smtClean="0">
                <a:cs typeface="Arial" charset="0"/>
              </a:rPr>
              <a:t>(</a:t>
            </a:r>
            <a:r>
              <a:rPr lang="sr-Latn-RS" sz="1100" b="1" dirty="0" smtClean="0">
                <a:cs typeface="Arial" charset="0"/>
              </a:rPr>
              <a:t>25</a:t>
            </a:r>
            <a:r>
              <a:rPr lang="sr-Cyrl-CS" sz="1100" b="1" dirty="0" smtClean="0">
                <a:cs typeface="Arial" charset="0"/>
              </a:rPr>
              <a:t>,</a:t>
            </a:r>
            <a:r>
              <a:rPr lang="sr-Latn-RS" sz="1100" b="1" dirty="0" smtClean="0">
                <a:cs typeface="Arial" charset="0"/>
              </a:rPr>
              <a:t>8</a:t>
            </a:r>
            <a:r>
              <a:rPr lang="sr-Cyrl-CS" sz="1100" b="1" dirty="0" smtClean="0">
                <a:cs typeface="Arial" charset="0"/>
              </a:rPr>
              <a:t>%),  </a:t>
            </a:r>
            <a:r>
              <a:rPr lang="sr-Cyrl-CS" sz="1100" b="1" dirty="0">
                <a:cs typeface="Arial" charset="0"/>
              </a:rPr>
              <a:t>алфа-хумулен (6,9%) и бета-пинен (5,3%)</a:t>
            </a:r>
            <a:r>
              <a:rPr lang="sr-Latn-RS" sz="1100" b="1" dirty="0">
                <a:cs typeface="Arial" charset="0"/>
              </a:rPr>
              <a:t>.</a:t>
            </a:r>
            <a:endParaRPr lang="sr-Cyrl-RS" altLang="en-US" sz="1100" b="1" dirty="0"/>
          </a:p>
        </p:txBody>
      </p:sp>
      <p:sp>
        <p:nvSpPr>
          <p:cNvPr id="12" name="Rectangle 11"/>
          <p:cNvSpPr/>
          <p:nvPr/>
        </p:nvSpPr>
        <p:spPr>
          <a:xfrm>
            <a:off x="6279480" y="3355168"/>
            <a:ext cx="3729240" cy="322371"/>
          </a:xfrm>
          <a:prstGeom prst="rect">
            <a:avLst/>
          </a:prstGeom>
        </p:spPr>
        <p:txBody>
          <a:bodyPr wrap="square" lIns="99569" tIns="49785" rIns="99569" bIns="49785">
            <a:spAutoFit/>
          </a:bodyPr>
          <a:lstStyle/>
          <a:p>
            <a:pPr algn="ctr">
              <a:defRPr/>
            </a:pPr>
            <a:r>
              <a:rPr lang="en-US" altLang="en-US" sz="1400" b="1" i="1" dirty="0" err="1">
                <a:cs typeface="Arial" charset="0"/>
              </a:rPr>
              <a:t>Teucrium</a:t>
            </a:r>
            <a:r>
              <a:rPr lang="en-US" altLang="en-US" sz="1400" b="1" i="1" dirty="0">
                <a:cs typeface="Arial" charset="0"/>
              </a:rPr>
              <a:t> </a:t>
            </a:r>
            <a:r>
              <a:rPr lang="en-US" altLang="en-US" sz="1400" b="1" i="1" dirty="0" err="1">
                <a:cs typeface="Arial" charset="0"/>
              </a:rPr>
              <a:t>chamaedrys</a:t>
            </a:r>
            <a:r>
              <a:rPr lang="sr-Cyrl-CS" altLang="en-US" sz="1400" b="1" i="1" dirty="0">
                <a:cs typeface="Arial" charset="0"/>
              </a:rPr>
              <a:t> </a:t>
            </a:r>
            <a:r>
              <a:rPr lang="sr-Cyrl-CS" altLang="en-US" sz="1400" b="1" i="1" dirty="0">
                <a:solidFill>
                  <a:prstClr val="black"/>
                </a:solidFill>
                <a:cs typeface="Arial" charset="0"/>
              </a:rPr>
              <a:t>–</a:t>
            </a:r>
            <a:r>
              <a:rPr lang="sr-Cyrl-CS" altLang="en-US" sz="1400" b="1" i="1" dirty="0">
                <a:cs typeface="Arial" charset="0"/>
              </a:rPr>
              <a:t> </a:t>
            </a:r>
            <a:r>
              <a:rPr lang="sr-Cyrl-CS" altLang="en-US" sz="1400" b="1" dirty="0">
                <a:cs typeface="Arial" charset="0"/>
              </a:rPr>
              <a:t>подубица</a:t>
            </a:r>
            <a:endParaRPr lang="en-US" altLang="en-US" sz="1400" dirty="0">
              <a:cs typeface="Arial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440616" y="4453300"/>
            <a:ext cx="2836892" cy="2639699"/>
          </a:xfrm>
          <a:prstGeom prst="rect">
            <a:avLst/>
          </a:prstGeom>
        </p:spPr>
        <p:txBody>
          <a:bodyPr wrap="square" lIns="99569" tIns="49785" rIns="99569" bIns="49785">
            <a:spAutoFit/>
          </a:bodyPr>
          <a:lstStyle/>
          <a:p>
            <a:pPr algn="just">
              <a:defRPr/>
            </a:pPr>
            <a:r>
              <a:rPr lang="ru-RU" sz="1100" b="1" dirty="0"/>
              <a:t>РАСПРОСТРАЊЕЊЕ</a:t>
            </a:r>
            <a:r>
              <a:rPr lang="sr-Latn-RS" sz="1100" b="1" dirty="0"/>
              <a:t> </a:t>
            </a:r>
            <a:r>
              <a:rPr lang="sr-Cyrl-RS" sz="1100" b="1" dirty="0"/>
              <a:t>У ПИРОТСКОМ ОКРУГУ</a:t>
            </a:r>
            <a:r>
              <a:rPr lang="ru-RU" sz="1100" b="1" dirty="0"/>
              <a:t>: </a:t>
            </a:r>
            <a:r>
              <a:rPr lang="sr-Latn-RS" sz="1100" b="1" dirty="0" smtClean="0"/>
              <a:t>ш</a:t>
            </a:r>
            <a:r>
              <a:rPr lang="sr-Cyrl-RS" sz="1100" b="1" dirty="0" smtClean="0"/>
              <a:t>ироко </a:t>
            </a:r>
            <a:r>
              <a:rPr lang="sr-Cyrl-RS" sz="1100" b="1" dirty="0"/>
              <a:t>распрострањена</a:t>
            </a:r>
            <a:r>
              <a:rPr lang="sr-Latn-RS" sz="1100" b="1" dirty="0" smtClean="0"/>
              <a:t>.</a:t>
            </a:r>
          </a:p>
          <a:p>
            <a:pPr algn="just">
              <a:defRPr/>
            </a:pPr>
            <a:endParaRPr lang="ru-RU" sz="1100" b="1" dirty="0"/>
          </a:p>
          <a:p>
            <a:pPr algn="just">
              <a:defRPr/>
            </a:pPr>
            <a:r>
              <a:rPr lang="ru-RU" sz="1100" b="1" dirty="0"/>
              <a:t>БЕРБА: </a:t>
            </a:r>
            <a:r>
              <a:rPr lang="sr-Latn-RS" sz="1100" b="1" dirty="0" smtClean="0"/>
              <a:t>н</a:t>
            </a:r>
            <a:r>
              <a:rPr lang="ru-RU" sz="1100" b="1" dirty="0" smtClean="0"/>
              <a:t>адземни </a:t>
            </a:r>
            <a:r>
              <a:rPr lang="ru-RU" sz="1100" b="1" dirty="0"/>
              <a:t>део биљке у цвету се бере од јуна до септембра и суш</a:t>
            </a:r>
            <a:r>
              <a:rPr lang="sr-Latn-RS" sz="1100" b="1" dirty="0"/>
              <a:t>и</a:t>
            </a:r>
            <a:r>
              <a:rPr lang="ru-RU" sz="1100" b="1" dirty="0"/>
              <a:t> у танком слоју на промаји у хладу</a:t>
            </a:r>
            <a:r>
              <a:rPr lang="ru-RU" sz="1100" b="1" dirty="0" smtClean="0"/>
              <a:t>.</a:t>
            </a:r>
            <a:endParaRPr lang="sr-Latn-RS" sz="1100" b="1" dirty="0" smtClean="0"/>
          </a:p>
          <a:p>
            <a:pPr algn="just">
              <a:defRPr/>
            </a:pPr>
            <a:endParaRPr lang="sr-Latn-RS" sz="1100" b="1" dirty="0" smtClean="0"/>
          </a:p>
          <a:p>
            <a:pPr algn="just">
              <a:defRPr/>
            </a:pPr>
            <a:r>
              <a:rPr lang="sr-Cyrl-RS" sz="1100" b="1" dirty="0" smtClean="0"/>
              <a:t>УПОТРЕБА:</a:t>
            </a:r>
            <a:r>
              <a:rPr lang="sr-Latn-RS" sz="1100" b="1" dirty="0" smtClean="0"/>
              <a:t> </a:t>
            </a:r>
            <a:r>
              <a:rPr lang="ru-RU" sz="1100" b="1" dirty="0" smtClean="0"/>
              <a:t>за </a:t>
            </a:r>
            <a:r>
              <a:rPr lang="ru-RU" sz="1100" b="1" dirty="0"/>
              <a:t>лечење </a:t>
            </a:r>
            <a:r>
              <a:rPr lang="ru-RU" sz="1100" b="1" dirty="0" smtClean="0"/>
              <a:t>органа </a:t>
            </a:r>
            <a:r>
              <a:rPr lang="ru-RU" sz="1100" b="1" dirty="0"/>
              <a:t>за варење и </a:t>
            </a:r>
            <a:r>
              <a:rPr lang="ru-RU" sz="1100" b="1" dirty="0" smtClean="0"/>
              <a:t>дисање</a:t>
            </a:r>
            <a:r>
              <a:rPr lang="sr-Latn-RS" sz="1100" b="1" dirty="0" smtClean="0"/>
              <a:t>;  </a:t>
            </a:r>
            <a:r>
              <a:rPr lang="sr-Cyrl-RS" sz="1100" b="1" dirty="0"/>
              <a:t>тоник,</a:t>
            </a:r>
            <a:r>
              <a:rPr lang="sr-Latn-RS" sz="1100" b="1" dirty="0"/>
              <a:t> </a:t>
            </a:r>
            <a:r>
              <a:rPr lang="sr-Cyrl-RS" sz="1100" b="1" dirty="0"/>
              <a:t>стомахик,</a:t>
            </a:r>
            <a:r>
              <a:rPr lang="sr-Latn-RS" sz="1100" b="1" dirty="0"/>
              <a:t> </a:t>
            </a:r>
            <a:r>
              <a:rPr lang="sr-Cyrl-RS" sz="1100" b="1" dirty="0"/>
              <a:t>холагог</a:t>
            </a:r>
            <a:r>
              <a:rPr lang="sr-Latn-RS" sz="1100" b="1" dirty="0" smtClean="0"/>
              <a:t>.</a:t>
            </a:r>
          </a:p>
          <a:p>
            <a:pPr algn="just">
              <a:defRPr/>
            </a:pPr>
            <a:endParaRPr lang="sr-Cyrl-RS" sz="1100" b="1" dirty="0"/>
          </a:p>
          <a:p>
            <a:pPr algn="just">
              <a:defRPr/>
            </a:pPr>
            <a:r>
              <a:rPr lang="sr-Cyrl-RS" sz="1000" b="1" dirty="0"/>
              <a:t>САДРЖАЈ ЕТАРСКИХ УЉА</a:t>
            </a:r>
            <a:r>
              <a:rPr lang="sr-Cyrl-RS" sz="1000" b="1" dirty="0" smtClean="0"/>
              <a:t>:</a:t>
            </a:r>
            <a:r>
              <a:rPr lang="sr-Latn-RS" sz="1000" b="1" dirty="0" smtClean="0"/>
              <a:t> </a:t>
            </a:r>
            <a:r>
              <a:rPr lang="sr-Cyrl-CS" sz="1100" b="1" dirty="0" smtClean="0">
                <a:latin typeface="+mj-lt"/>
                <a:ea typeface="Times New Roman"/>
              </a:rPr>
              <a:t>гермакрен </a:t>
            </a:r>
            <a:r>
              <a:rPr lang="sr-Cyrl-CS" sz="1100" b="1" dirty="0">
                <a:latin typeface="+mj-lt"/>
                <a:ea typeface="Times New Roman"/>
              </a:rPr>
              <a:t>Д </a:t>
            </a:r>
            <a:r>
              <a:rPr lang="sr-Cyrl-CS" sz="1100" b="1" dirty="0" smtClean="0">
                <a:latin typeface="+mj-lt"/>
                <a:ea typeface="Times New Roman"/>
              </a:rPr>
              <a:t>(</a:t>
            </a:r>
            <a:r>
              <a:rPr lang="sr-Latn-RS" sz="1100" b="1" dirty="0" smtClean="0">
                <a:latin typeface="+mj-lt"/>
                <a:ea typeface="Times New Roman"/>
              </a:rPr>
              <a:t>11,9</a:t>
            </a:r>
            <a:r>
              <a:rPr lang="sr-Cyrl-CS" sz="1100" b="1" dirty="0" smtClean="0">
                <a:latin typeface="+mj-lt"/>
                <a:ea typeface="Times New Roman"/>
              </a:rPr>
              <a:t>%), </a:t>
            </a:r>
            <a:r>
              <a:rPr lang="sr-Cyrl-CS" sz="1100" b="1" dirty="0">
                <a:latin typeface="+mj-lt"/>
                <a:ea typeface="Times New Roman"/>
              </a:rPr>
              <a:t>бета-кариофилен (9,8%), </a:t>
            </a:r>
            <a:r>
              <a:rPr lang="sr-Latn-RS" sz="1100" b="1" dirty="0" smtClean="0">
                <a:latin typeface="+mj-lt"/>
                <a:ea typeface="Times New Roman"/>
              </a:rPr>
              <a:t>делта кадинен (8,2%), </a:t>
            </a:r>
            <a:r>
              <a:rPr lang="sr-Cyrl-CS" sz="1100" b="1" dirty="0" smtClean="0">
                <a:latin typeface="+mj-lt"/>
                <a:ea typeface="Times New Roman"/>
              </a:rPr>
              <a:t>алфа-бисаболол </a:t>
            </a:r>
            <a:r>
              <a:rPr lang="sr-Cyrl-CS" sz="1100" b="1" dirty="0">
                <a:latin typeface="+mj-lt"/>
                <a:ea typeface="Times New Roman"/>
              </a:rPr>
              <a:t>(7,8</a:t>
            </a:r>
            <a:r>
              <a:rPr lang="sr-Cyrl-CS" sz="1100" b="1" dirty="0" smtClean="0">
                <a:latin typeface="+mj-lt"/>
                <a:ea typeface="Times New Roman"/>
              </a:rPr>
              <a:t>%)</a:t>
            </a:r>
            <a:r>
              <a:rPr lang="sr-Latn-RS" sz="1100" b="1" dirty="0" smtClean="0">
                <a:latin typeface="+mj-lt"/>
                <a:ea typeface="Times New Roman"/>
              </a:rPr>
              <a:t> и </a:t>
            </a:r>
            <a:r>
              <a:rPr lang="sr-Cyrl-CS" sz="1100" b="1" dirty="0" smtClean="0">
                <a:latin typeface="+mj-lt"/>
                <a:ea typeface="Times New Roman"/>
              </a:rPr>
              <a:t>транс-бета-фарнезен </a:t>
            </a:r>
            <a:r>
              <a:rPr lang="sr-Cyrl-CS" sz="1100" b="1" dirty="0">
                <a:latin typeface="+mj-lt"/>
                <a:ea typeface="Times New Roman"/>
              </a:rPr>
              <a:t>(7,7</a:t>
            </a:r>
            <a:r>
              <a:rPr lang="sr-Cyrl-CS" sz="1100" b="1" dirty="0" smtClean="0">
                <a:latin typeface="+mj-lt"/>
                <a:ea typeface="Times New Roman"/>
              </a:rPr>
              <a:t>%)</a:t>
            </a:r>
            <a:r>
              <a:rPr lang="sr-Latn-RS" sz="1100" b="1" dirty="0" smtClean="0">
                <a:latin typeface="+mj-lt"/>
                <a:ea typeface="Times New Roman"/>
              </a:rPr>
              <a:t>.</a:t>
            </a:r>
            <a:r>
              <a:rPr lang="sr-Cyrl-CS" sz="1100" b="1" dirty="0" smtClean="0">
                <a:latin typeface="+mj-lt"/>
                <a:ea typeface="Times New Roman"/>
              </a:rPr>
              <a:t> </a:t>
            </a:r>
            <a:endParaRPr lang="sr-Latn-RS" sz="1100" b="1" dirty="0">
              <a:latin typeface="+mj-lt"/>
            </a:endParaRPr>
          </a:p>
          <a:p>
            <a:pPr algn="just">
              <a:defRPr/>
            </a:pPr>
            <a:endParaRPr lang="sr-Cyrl-RS" sz="1100" b="1" dirty="0"/>
          </a:p>
        </p:txBody>
      </p:sp>
      <p:sp>
        <p:nvSpPr>
          <p:cNvPr id="15" name="Rectangle 14"/>
          <p:cNvSpPr/>
          <p:nvPr/>
        </p:nvSpPr>
        <p:spPr>
          <a:xfrm>
            <a:off x="6281363" y="3850092"/>
            <a:ext cx="3729240" cy="322371"/>
          </a:xfrm>
          <a:prstGeom prst="rect">
            <a:avLst/>
          </a:prstGeom>
        </p:spPr>
        <p:txBody>
          <a:bodyPr wrap="square" lIns="99569" tIns="49785" rIns="99569" bIns="49785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400" b="1" i="1" dirty="0" err="1">
                <a:solidFill>
                  <a:prstClr val="black"/>
                </a:solidFill>
                <a:cs typeface="Arial" charset="0"/>
              </a:rPr>
              <a:t>Teucrium</a:t>
            </a:r>
            <a:r>
              <a:rPr lang="en-US" altLang="en-US" sz="1400" b="1" i="1" dirty="0">
                <a:solidFill>
                  <a:prstClr val="black"/>
                </a:solidFill>
                <a:cs typeface="Arial" charset="0"/>
              </a:rPr>
              <a:t> </a:t>
            </a:r>
            <a:r>
              <a:rPr lang="en-US" altLang="en-US" sz="1400" b="1" i="1" dirty="0" err="1">
                <a:solidFill>
                  <a:prstClr val="black"/>
                </a:solidFill>
                <a:cs typeface="Arial" charset="0"/>
              </a:rPr>
              <a:t>montanum</a:t>
            </a:r>
            <a:r>
              <a:rPr lang="sr-Cyrl-CS" altLang="en-US" sz="1400" b="1" i="1" dirty="0">
                <a:solidFill>
                  <a:prstClr val="black"/>
                </a:solidFill>
                <a:cs typeface="Arial" charset="0"/>
              </a:rPr>
              <a:t> – </a:t>
            </a:r>
            <a:r>
              <a:rPr lang="sr-Cyrl-CS" altLang="en-US" sz="1400" b="1" dirty="0">
                <a:solidFill>
                  <a:prstClr val="black"/>
                </a:solidFill>
                <a:cs typeface="Arial" charset="0"/>
              </a:rPr>
              <a:t>трава ива</a:t>
            </a:r>
            <a:endParaRPr lang="en-US" altLang="en-US" sz="1400" b="1" dirty="0">
              <a:solidFill>
                <a:prstClr val="black"/>
              </a:solidFill>
              <a:cs typeface="Arial" charset="0"/>
            </a:endParaRPr>
          </a:p>
        </p:txBody>
      </p:sp>
      <p:pic>
        <p:nvPicPr>
          <p:cNvPr id="17" name="Picture 4" descr="Teucrium chamaedry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1" b="2694"/>
          <a:stretch/>
        </p:blipFill>
        <p:spPr bwMode="auto">
          <a:xfrm>
            <a:off x="8410352" y="266968"/>
            <a:ext cx="2153880" cy="28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Connector 9"/>
          <p:cNvCxnSpPr/>
          <p:nvPr/>
        </p:nvCxnSpPr>
        <p:spPr>
          <a:xfrm>
            <a:off x="5440615" y="3780632"/>
            <a:ext cx="5252785" cy="0"/>
          </a:xfrm>
          <a:prstGeom prst="line">
            <a:avLst/>
          </a:prstGeom>
          <a:ln w="158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1" t="2428" r="22471"/>
          <a:stretch/>
        </p:blipFill>
        <p:spPr bwMode="auto">
          <a:xfrm>
            <a:off x="8371036" y="4500711"/>
            <a:ext cx="2152800" cy="2881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6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5440615" y="180231"/>
            <a:ext cx="2847886" cy="3048529"/>
          </a:xfrm>
          <a:prstGeom prst="rect">
            <a:avLst/>
          </a:prstGeom>
        </p:spPr>
        <p:txBody>
          <a:bodyPr wrap="square" lIns="99569" tIns="49785" rIns="99569" bIns="49785">
            <a:spAutoFit/>
          </a:bodyPr>
          <a:lstStyle/>
          <a:p>
            <a:pPr algn="just" fontAlgn="base">
              <a:lnSpc>
                <a:spcPct val="115000"/>
              </a:lnSpc>
              <a:spcAft>
                <a:spcPts val="1000"/>
              </a:spcAft>
            </a:pPr>
            <a:r>
              <a:rPr lang="ru-RU" sz="1100" b="1" dirty="0">
                <a:cs typeface="Arial" pitchFamily="34" charset="0"/>
              </a:rPr>
              <a:t>РАСПРОСТРАЊЕЊЕ</a:t>
            </a:r>
            <a:r>
              <a:rPr lang="sr-Latn-RS" sz="1100" b="1" dirty="0">
                <a:cs typeface="Arial" pitchFamily="34" charset="0"/>
              </a:rPr>
              <a:t> </a:t>
            </a:r>
            <a:r>
              <a:rPr lang="sr-Cyrl-RS" sz="1100" b="1" dirty="0">
                <a:cs typeface="Arial" pitchFamily="34" charset="0"/>
              </a:rPr>
              <a:t>У ПИРОТСКОМ ОКРУГУ</a:t>
            </a:r>
            <a:r>
              <a:rPr lang="ru-RU" sz="1100" b="1" dirty="0">
                <a:cs typeface="Arial" pitchFamily="34" charset="0"/>
              </a:rPr>
              <a:t>: </a:t>
            </a:r>
            <a:r>
              <a:rPr lang="ru-RU" sz="1100" b="1" dirty="0">
                <a:cs typeface="Times New Roman"/>
              </a:rPr>
              <a:t>Стара планина, Видлич, Гребен, Влашка планина, Белава.</a:t>
            </a:r>
            <a:endParaRPr lang="sr-Latn-RS" sz="1100" b="1" dirty="0">
              <a:ea typeface="Calibri"/>
              <a:cs typeface="Times New Roman"/>
            </a:endParaRPr>
          </a:p>
          <a:p>
            <a:pPr algn="just" fontAlgn="base">
              <a:lnSpc>
                <a:spcPct val="115000"/>
              </a:lnSpc>
              <a:spcAft>
                <a:spcPts val="1000"/>
              </a:spcAft>
            </a:pPr>
            <a:r>
              <a:rPr lang="ru-RU" sz="1100" b="1" dirty="0" smtClean="0">
                <a:cs typeface="Arial" pitchFamily="34" charset="0"/>
              </a:rPr>
              <a:t>БЕРБА</a:t>
            </a:r>
            <a:r>
              <a:rPr lang="ru-RU" sz="1100" b="1" dirty="0">
                <a:cs typeface="Arial" pitchFamily="34" charset="0"/>
              </a:rPr>
              <a:t>: </a:t>
            </a:r>
            <a:r>
              <a:rPr lang="sr-Latn-RS" sz="1100" b="1" dirty="0" smtClean="0">
                <a:cs typeface="Times New Roman"/>
              </a:rPr>
              <a:t>Н</a:t>
            </a:r>
            <a:r>
              <a:rPr lang="ru-RU" sz="1100" b="1" dirty="0" smtClean="0">
                <a:cs typeface="Times New Roman"/>
              </a:rPr>
              <a:t>адземни </a:t>
            </a:r>
            <a:r>
              <a:rPr lang="ru-RU" sz="1100" b="1" dirty="0">
                <a:cs typeface="Times New Roman"/>
              </a:rPr>
              <a:t>вршни део биљке и лист </a:t>
            </a:r>
            <a:r>
              <a:rPr lang="sr-Latn-RS" sz="1100" b="1" dirty="0" smtClean="0">
                <a:cs typeface="Times New Roman"/>
              </a:rPr>
              <a:t>беру се</a:t>
            </a:r>
            <a:r>
              <a:rPr lang="ru-RU" sz="1100" b="1" dirty="0" smtClean="0">
                <a:cs typeface="Times New Roman"/>
              </a:rPr>
              <a:t> </a:t>
            </a:r>
            <a:r>
              <a:rPr lang="sr-Latn-RS" sz="1100" b="1" dirty="0" smtClean="0">
                <a:cs typeface="Times New Roman"/>
              </a:rPr>
              <a:t>од </a:t>
            </a:r>
            <a:r>
              <a:rPr lang="ru-RU" sz="1100" b="1" dirty="0" smtClean="0">
                <a:cs typeface="Times New Roman"/>
              </a:rPr>
              <a:t>јун</a:t>
            </a:r>
            <a:r>
              <a:rPr lang="sr-Latn-RS" sz="1100" b="1" dirty="0" smtClean="0">
                <a:cs typeface="Times New Roman"/>
              </a:rPr>
              <a:t>а до </a:t>
            </a:r>
            <a:r>
              <a:rPr lang="ru-RU" sz="1100" b="1" dirty="0" smtClean="0">
                <a:cs typeface="Times New Roman"/>
              </a:rPr>
              <a:t>август</a:t>
            </a:r>
            <a:r>
              <a:rPr lang="sr-Latn-RS" sz="1100" b="1" dirty="0" smtClean="0">
                <a:cs typeface="Times New Roman"/>
              </a:rPr>
              <a:t>а, а ц</a:t>
            </a:r>
            <a:r>
              <a:rPr lang="ru-RU" sz="1100" b="1" dirty="0" smtClean="0">
                <a:cs typeface="Times New Roman"/>
              </a:rPr>
              <a:t>васти </a:t>
            </a:r>
            <a:r>
              <a:rPr lang="ru-RU" sz="1100" b="1" dirty="0">
                <a:cs typeface="Times New Roman"/>
              </a:rPr>
              <a:t>се </a:t>
            </a:r>
            <a:r>
              <a:rPr lang="ru-RU" sz="1100" b="1" dirty="0" smtClean="0">
                <a:cs typeface="Times New Roman"/>
              </a:rPr>
              <a:t>беру</a:t>
            </a:r>
            <a:r>
              <a:rPr lang="sr-Latn-RS" sz="1100" b="1" dirty="0" smtClean="0">
                <a:cs typeface="Times New Roman"/>
              </a:rPr>
              <a:t> </a:t>
            </a:r>
            <a:r>
              <a:rPr lang="ru-RU" sz="1100" b="1" dirty="0" smtClean="0">
                <a:cs typeface="Times New Roman"/>
              </a:rPr>
              <a:t> </a:t>
            </a:r>
            <a:r>
              <a:rPr lang="ru-RU" sz="1100" b="1" dirty="0">
                <a:cs typeface="Times New Roman"/>
              </a:rPr>
              <a:t>чим се развију</a:t>
            </a:r>
            <a:r>
              <a:rPr lang="sr-Cyrl-RS" sz="1100" b="1" dirty="0">
                <a:cs typeface="Times New Roman"/>
              </a:rPr>
              <a:t>.</a:t>
            </a:r>
            <a:endParaRPr lang="sr-Latn-RS" sz="1100" b="1" dirty="0">
              <a:ea typeface="Calibri"/>
              <a:cs typeface="Times New Roman"/>
            </a:endParaRPr>
          </a:p>
          <a:p>
            <a:pPr lvl="0" algn="just" fontAlgn="base">
              <a:tabLst>
                <a:tab pos="262890" algn="l"/>
              </a:tabLst>
            </a:pPr>
            <a:r>
              <a:rPr lang="sr-Cyrl-RS" sz="1100" b="1" dirty="0" smtClean="0">
                <a:cs typeface="Arial" pitchFamily="34" charset="0"/>
              </a:rPr>
              <a:t>УПОТРЕБА:</a:t>
            </a:r>
            <a:r>
              <a:rPr lang="sr-Latn-RS" sz="1100" b="1" dirty="0" smtClean="0">
                <a:cs typeface="Arial" pitchFamily="34" charset="0"/>
              </a:rPr>
              <a:t> </a:t>
            </a:r>
            <a:r>
              <a:rPr lang="sr-Cyrl-RS" sz="1100" b="1" dirty="0" smtClean="0">
                <a:solidFill>
                  <a:srgbClr val="000000"/>
                </a:solidFill>
              </a:rPr>
              <a:t>за </a:t>
            </a:r>
            <a:r>
              <a:rPr lang="sr-Cyrl-RS" sz="1100" b="1" dirty="0">
                <a:solidFill>
                  <a:srgbClr val="000000"/>
                </a:solidFill>
              </a:rPr>
              <a:t>побољшање апетита</a:t>
            </a:r>
            <a:r>
              <a:rPr lang="sr-Cyrl-RS" sz="1100" b="1" dirty="0" smtClean="0">
                <a:solidFill>
                  <a:srgbClr val="000000"/>
                </a:solidFill>
              </a:rPr>
              <a:t>,</a:t>
            </a:r>
            <a:r>
              <a:rPr lang="sr-Latn-RS" sz="1100" b="1" dirty="0" smtClean="0">
                <a:solidFill>
                  <a:srgbClr val="000000"/>
                </a:solidFill>
              </a:rPr>
              <a:t> </a:t>
            </a:r>
            <a:r>
              <a:rPr lang="sr-Cyrl-RS" sz="1100" b="1" dirty="0" smtClean="0">
                <a:solidFill>
                  <a:srgbClr val="000000"/>
                </a:solidFill>
              </a:rPr>
              <a:t>против гасова</a:t>
            </a:r>
            <a:r>
              <a:rPr lang="sr-Latn-RS" sz="1100" b="1" dirty="0" smtClean="0">
                <a:solidFill>
                  <a:srgbClr val="000000"/>
                </a:solidFill>
              </a:rPr>
              <a:t> </a:t>
            </a:r>
            <a:r>
              <a:rPr lang="sr-Cyrl-RS" sz="1100" b="1" dirty="0" smtClean="0">
                <a:solidFill>
                  <a:srgbClr val="000000"/>
                </a:solidFill>
              </a:rPr>
              <a:t>и </a:t>
            </a:r>
            <a:r>
              <a:rPr lang="sr-Cyrl-RS" sz="1100" b="1" dirty="0">
                <a:solidFill>
                  <a:srgbClr val="000000"/>
                </a:solidFill>
              </a:rPr>
              <a:t>тешког варења</a:t>
            </a:r>
            <a:r>
              <a:rPr lang="sr-Cyrl-RS" sz="1100" b="1" dirty="0" smtClean="0">
                <a:solidFill>
                  <a:srgbClr val="000000"/>
                </a:solidFill>
              </a:rPr>
              <a:t>,</a:t>
            </a:r>
            <a:r>
              <a:rPr lang="sr-Latn-RS" sz="1100" b="1" dirty="0" smtClean="0">
                <a:solidFill>
                  <a:srgbClr val="000000"/>
                </a:solidFill>
              </a:rPr>
              <a:t> </a:t>
            </a:r>
            <a:r>
              <a:rPr lang="sr-Cyrl-RS" sz="1100" b="1" dirty="0" smtClean="0">
                <a:solidFill>
                  <a:srgbClr val="000000"/>
                </a:solidFill>
              </a:rPr>
              <a:t>камена </a:t>
            </a:r>
            <a:r>
              <a:rPr lang="sr-Cyrl-RS" sz="1100" b="1" dirty="0">
                <a:solidFill>
                  <a:srgbClr val="000000"/>
                </a:solidFill>
              </a:rPr>
              <a:t>у жучној кесици и </a:t>
            </a:r>
            <a:r>
              <a:rPr lang="sr-Cyrl-RS" sz="1100" b="1" dirty="0" smtClean="0">
                <a:solidFill>
                  <a:srgbClr val="000000"/>
                </a:solidFill>
              </a:rPr>
              <a:t>бубрегу</a:t>
            </a:r>
            <a:r>
              <a:rPr lang="sr-Latn-RS" sz="1100" b="1" dirty="0" smtClean="0">
                <a:solidFill>
                  <a:srgbClr val="000000"/>
                </a:solidFill>
              </a:rPr>
              <a:t>; </a:t>
            </a:r>
            <a:r>
              <a:rPr lang="sr-Cyrl-RS" sz="1100" b="1" dirty="0" smtClean="0">
                <a:solidFill>
                  <a:srgbClr val="000000"/>
                </a:solidFill>
              </a:rPr>
              <a:t>споља за </a:t>
            </a:r>
            <a:r>
              <a:rPr lang="sr-Cyrl-RS" sz="1100" b="1" dirty="0">
                <a:solidFill>
                  <a:srgbClr val="000000"/>
                </a:solidFill>
              </a:rPr>
              <a:t>лечење рана, </a:t>
            </a:r>
            <a:r>
              <a:rPr lang="sr-Cyrl-RS" sz="1100" b="1" dirty="0" smtClean="0">
                <a:solidFill>
                  <a:srgbClr val="000000"/>
                </a:solidFill>
              </a:rPr>
              <a:t>обољења коже</a:t>
            </a:r>
            <a:r>
              <a:rPr lang="sr-Latn-RS" sz="1100" b="1" dirty="0" smtClean="0">
                <a:solidFill>
                  <a:srgbClr val="000000"/>
                </a:solidFill>
              </a:rPr>
              <a:t>, </a:t>
            </a:r>
            <a:r>
              <a:rPr lang="sr-Cyrl-RS" sz="1100" b="1" dirty="0" smtClean="0">
                <a:solidFill>
                  <a:srgbClr val="000000"/>
                </a:solidFill>
              </a:rPr>
              <a:t>против хемороида</a:t>
            </a:r>
            <a:r>
              <a:rPr lang="sr-Latn-RS" sz="1100" b="1" dirty="0" smtClean="0">
                <a:solidFill>
                  <a:srgbClr val="000000"/>
                </a:solidFill>
              </a:rPr>
              <a:t> (купке).</a:t>
            </a:r>
          </a:p>
          <a:p>
            <a:pPr lvl="0" algn="just" fontAlgn="base">
              <a:tabLst>
                <a:tab pos="262890" algn="l"/>
              </a:tabLst>
            </a:pPr>
            <a:endParaRPr lang="sr-Latn-RS" sz="1100" b="1" dirty="0" smtClean="0">
              <a:solidFill>
                <a:srgbClr val="000000"/>
              </a:solidFill>
            </a:endParaRPr>
          </a:p>
          <a:p>
            <a:pPr lvl="0" algn="just" fontAlgn="base">
              <a:tabLst>
                <a:tab pos="262890" algn="l"/>
              </a:tabLst>
            </a:pPr>
            <a:r>
              <a:rPr lang="sr-Cyrl-RS" sz="1100" b="1" dirty="0" smtClean="0">
                <a:cs typeface="Arial" pitchFamily="34" charset="0"/>
              </a:rPr>
              <a:t>САДРЖАЈ </a:t>
            </a:r>
            <a:r>
              <a:rPr lang="sr-Cyrl-RS" sz="1100" b="1" dirty="0">
                <a:cs typeface="Arial" pitchFamily="34" charset="0"/>
              </a:rPr>
              <a:t>ЕТАРСКИХ </a:t>
            </a:r>
            <a:r>
              <a:rPr lang="sr-Cyrl-RS" sz="1100" b="1" dirty="0" smtClean="0">
                <a:cs typeface="Arial" pitchFamily="34" charset="0"/>
              </a:rPr>
              <a:t>УЉА:</a:t>
            </a:r>
            <a:r>
              <a:rPr lang="sr-Latn-RS" sz="1100" b="1" dirty="0" smtClean="0">
                <a:cs typeface="Arial" pitchFamily="34" charset="0"/>
              </a:rPr>
              <a:t> 1</a:t>
            </a:r>
            <a:r>
              <a:rPr lang="sr-Cyrl-CS" sz="1100" b="1" dirty="0" smtClean="0">
                <a:ea typeface="Times New Roman"/>
              </a:rPr>
              <a:t>,8 </a:t>
            </a:r>
            <a:r>
              <a:rPr lang="sr-Cyrl-CS" sz="1100" b="1" dirty="0">
                <a:ea typeface="Times New Roman"/>
              </a:rPr>
              <a:t>цинеол (</a:t>
            </a:r>
            <a:r>
              <a:rPr lang="sr-Latn-RS" sz="1100" b="1" dirty="0">
                <a:ea typeface="Times New Roman"/>
              </a:rPr>
              <a:t>32,0</a:t>
            </a:r>
            <a:r>
              <a:rPr lang="sr-Cyrl-CS" sz="1100" b="1" dirty="0">
                <a:ea typeface="Times New Roman"/>
              </a:rPr>
              <a:t>%), камфор (</a:t>
            </a:r>
            <a:r>
              <a:rPr lang="sr-Latn-RS" sz="1100" b="1" dirty="0">
                <a:ea typeface="Times New Roman"/>
              </a:rPr>
              <a:t>4,9</a:t>
            </a:r>
            <a:r>
              <a:rPr lang="sr-Cyrl-CS" sz="1100" b="1" dirty="0">
                <a:ea typeface="Times New Roman"/>
              </a:rPr>
              <a:t>%)</a:t>
            </a:r>
            <a:r>
              <a:rPr lang="sr-Latn-RS" sz="1100" b="1" dirty="0">
                <a:ea typeface="Times New Roman"/>
              </a:rPr>
              <a:t>, </a:t>
            </a:r>
            <a:r>
              <a:rPr lang="sr-Cyrl-CS" sz="1100" b="1" dirty="0">
                <a:ea typeface="Times New Roman"/>
              </a:rPr>
              <a:t>транс-вербенол (4,9</a:t>
            </a:r>
            <a:r>
              <a:rPr lang="sr-Cyrl-CS" sz="1100" b="1" dirty="0" smtClean="0">
                <a:ea typeface="Times New Roman"/>
              </a:rPr>
              <a:t>%)</a:t>
            </a:r>
            <a:r>
              <a:rPr lang="sr-Latn-RS" sz="1100" b="1" dirty="0" smtClean="0">
                <a:ea typeface="Times New Roman"/>
              </a:rPr>
              <a:t>, елемол (7,8%) и алфа-еудезмол (8,9%).</a:t>
            </a:r>
            <a:endParaRPr lang="sr-Cyrl-RS" altLang="en-US" sz="1100" b="1" dirty="0">
              <a:solidFill>
                <a:srgbClr val="FF0000"/>
              </a:solidFill>
              <a:cs typeface="Arial" pitchFamily="34" charset="0"/>
            </a:endParaRPr>
          </a:p>
        </p:txBody>
      </p:sp>
      <p:pic>
        <p:nvPicPr>
          <p:cNvPr id="12" name="Picture 1" descr="Achillea_clypeolata_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4093" y="252239"/>
            <a:ext cx="2153261" cy="28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6590407" y="3373792"/>
            <a:ext cx="3031537" cy="322371"/>
          </a:xfrm>
          <a:prstGeom prst="rect">
            <a:avLst/>
          </a:prstGeom>
        </p:spPr>
        <p:txBody>
          <a:bodyPr wrap="square" lIns="99569" tIns="49785" rIns="99569" bIns="49785">
            <a:spAutoFit/>
          </a:bodyPr>
          <a:lstStyle/>
          <a:p>
            <a:r>
              <a:rPr lang="en-US" altLang="en-US" sz="1400" b="1" i="1" dirty="0" err="1">
                <a:cs typeface="Arial" charset="0"/>
              </a:rPr>
              <a:t>Achillea</a:t>
            </a:r>
            <a:r>
              <a:rPr lang="en-US" altLang="en-US" sz="1400" b="1" i="1" dirty="0">
                <a:cs typeface="Arial" charset="0"/>
              </a:rPr>
              <a:t> </a:t>
            </a:r>
            <a:r>
              <a:rPr lang="en-US" altLang="en-US" sz="1400" b="1" i="1" dirty="0" err="1">
                <a:cs typeface="Arial" charset="0"/>
              </a:rPr>
              <a:t>clypeolata</a:t>
            </a:r>
            <a:r>
              <a:rPr lang="sr-Latn-RS" altLang="en-US" sz="1400" b="1" i="1" dirty="0">
                <a:cs typeface="Arial" charset="0"/>
              </a:rPr>
              <a:t> </a:t>
            </a:r>
            <a:r>
              <a:rPr lang="sr-Cyrl-CS" altLang="en-US" sz="1400" b="1" i="1" dirty="0">
                <a:cs typeface="Arial" charset="0"/>
              </a:rPr>
              <a:t>–</a:t>
            </a:r>
            <a:r>
              <a:rPr lang="sr-Latn-RS" altLang="en-US" sz="1400" b="1" i="1" dirty="0">
                <a:cs typeface="Arial" charset="0"/>
              </a:rPr>
              <a:t> </a:t>
            </a:r>
            <a:r>
              <a:rPr lang="sr-Cyrl-CS" altLang="en-US" sz="1400" b="1" dirty="0">
                <a:cs typeface="Arial" charset="0"/>
              </a:rPr>
              <a:t>жута</a:t>
            </a:r>
            <a:r>
              <a:rPr lang="sr-Latn-RS" altLang="en-US" sz="1400" b="1" dirty="0">
                <a:cs typeface="Arial" charset="0"/>
              </a:rPr>
              <a:t> </a:t>
            </a:r>
            <a:r>
              <a:rPr lang="sr-Cyrl-CS" altLang="en-US" sz="1400" b="1" dirty="0">
                <a:cs typeface="Arial" charset="0"/>
              </a:rPr>
              <a:t>хајдучица</a:t>
            </a:r>
            <a:endParaRPr lang="sr-Latn-RS" sz="1400" dirty="0"/>
          </a:p>
        </p:txBody>
      </p:sp>
      <p:sp>
        <p:nvSpPr>
          <p:cNvPr id="14" name="Rectangle 13"/>
          <p:cNvSpPr/>
          <p:nvPr/>
        </p:nvSpPr>
        <p:spPr>
          <a:xfrm>
            <a:off x="6590407" y="3850092"/>
            <a:ext cx="3729240" cy="322371"/>
          </a:xfrm>
          <a:prstGeom prst="rect">
            <a:avLst/>
          </a:prstGeom>
        </p:spPr>
        <p:txBody>
          <a:bodyPr wrap="square" lIns="99569" tIns="49785" rIns="99569" bIns="49785">
            <a:spAutoFit/>
          </a:bodyPr>
          <a:lstStyle/>
          <a:p>
            <a:r>
              <a:rPr lang="en-US" altLang="en-US" sz="1400" b="1" i="1" dirty="0" err="1">
                <a:cs typeface="Arial" charset="0"/>
              </a:rPr>
              <a:t>Achillea</a:t>
            </a:r>
            <a:r>
              <a:rPr lang="en-US" altLang="en-US" sz="1400" b="1" i="1" dirty="0">
                <a:cs typeface="Arial" charset="0"/>
              </a:rPr>
              <a:t> </a:t>
            </a:r>
            <a:r>
              <a:rPr lang="sr-Latn-RS" altLang="en-US" sz="1400" b="1" i="1" dirty="0">
                <a:cs typeface="Arial" charset="0"/>
              </a:rPr>
              <a:t>coarctata </a:t>
            </a:r>
            <a:r>
              <a:rPr lang="sr-Cyrl-CS" altLang="en-US" sz="1400" b="1" i="1" dirty="0">
                <a:cs typeface="Arial" charset="0"/>
              </a:rPr>
              <a:t>–</a:t>
            </a:r>
            <a:r>
              <a:rPr lang="sr-Latn-RS" altLang="en-US" sz="1400" b="1" i="1" dirty="0">
                <a:cs typeface="Arial" charset="0"/>
              </a:rPr>
              <a:t> </a:t>
            </a:r>
            <a:r>
              <a:rPr lang="sr-Cyrl-CS" altLang="en-US" sz="1400" b="1" dirty="0">
                <a:cs typeface="Arial" charset="0"/>
              </a:rPr>
              <a:t>жута</a:t>
            </a:r>
            <a:r>
              <a:rPr lang="sr-Latn-RS" altLang="en-US" sz="1400" b="1" dirty="0">
                <a:cs typeface="Arial" charset="0"/>
              </a:rPr>
              <a:t> </a:t>
            </a:r>
            <a:r>
              <a:rPr lang="sr-Cyrl-CS" altLang="en-US" sz="1400" b="1" dirty="0">
                <a:cs typeface="Arial" charset="0"/>
              </a:rPr>
              <a:t>хајдучица</a:t>
            </a:r>
            <a:endParaRPr lang="sr-Latn-RS" sz="1400" dirty="0"/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5440616" y="4356695"/>
            <a:ext cx="2846944" cy="2808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9569" tIns="49785" rIns="99569" bIns="49785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sr-Cyrl-RS" altLang="en-US" sz="1100" b="1" dirty="0" smtClean="0">
                <a:solidFill>
                  <a:prstClr val="black"/>
                </a:solidFill>
                <a:cs typeface="Arial" charset="0"/>
              </a:rPr>
              <a:t>РАСПРОСТРАЊЕЊЕ</a:t>
            </a:r>
            <a:r>
              <a:rPr lang="en-US" altLang="en-US" sz="1100" b="1" dirty="0" smtClean="0">
                <a:solidFill>
                  <a:prstClr val="black"/>
                </a:solidFill>
                <a:cs typeface="Arial" charset="0"/>
              </a:rPr>
              <a:t> </a:t>
            </a:r>
            <a:r>
              <a:rPr lang="en-US" altLang="en-US" sz="1100" b="1" dirty="0">
                <a:solidFill>
                  <a:prstClr val="black"/>
                </a:solidFill>
                <a:cs typeface="Arial" charset="0"/>
              </a:rPr>
              <a:t>У ПИРОТСКОМ ОКРУГУ</a:t>
            </a:r>
            <a:r>
              <a:rPr lang="ru-RU" altLang="en-US" sz="1100" b="1" dirty="0">
                <a:solidFill>
                  <a:prstClr val="black"/>
                </a:solidFill>
                <a:cs typeface="Arial" charset="0"/>
              </a:rPr>
              <a:t>: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z="1100" b="1" dirty="0" smtClean="0">
                <a:solidFill>
                  <a:prstClr val="black"/>
                </a:solidFill>
                <a:cs typeface="Arial" charset="0"/>
              </a:rPr>
              <a:t>Димитровград</a:t>
            </a:r>
            <a:r>
              <a:rPr lang="sr-Latn-RS" altLang="en-US" sz="1100" b="1" dirty="0" smtClean="0">
                <a:solidFill>
                  <a:prstClr val="black"/>
                </a:solidFill>
                <a:cs typeface="Arial" charset="0"/>
              </a:rPr>
              <a:t> (</a:t>
            </a:r>
            <a:r>
              <a:rPr lang="ru-RU" altLang="en-US" sz="1100" b="1" dirty="0" smtClean="0">
                <a:solidFill>
                  <a:prstClr val="black"/>
                </a:solidFill>
                <a:cs typeface="Arial" charset="0"/>
              </a:rPr>
              <a:t>Козарица</a:t>
            </a:r>
            <a:r>
              <a:rPr lang="sr-Latn-RS" altLang="en-US" sz="1100" b="1" dirty="0" smtClean="0">
                <a:solidFill>
                  <a:prstClr val="black"/>
                </a:solidFill>
                <a:cs typeface="Arial" charset="0"/>
              </a:rPr>
              <a:t>).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en-US" sz="1100" b="1" dirty="0">
              <a:solidFill>
                <a:prstClr val="black"/>
              </a:solidFill>
              <a:cs typeface="Arial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z="1100" b="1" dirty="0">
                <a:solidFill>
                  <a:prstClr val="black"/>
                </a:solidFill>
                <a:cs typeface="Arial" charset="0"/>
              </a:rPr>
              <a:t>БЕРБА</a:t>
            </a:r>
            <a:r>
              <a:rPr lang="sr-Latn-RS" altLang="en-US" sz="1100" b="1" dirty="0">
                <a:solidFill>
                  <a:prstClr val="black"/>
                </a:solidFill>
                <a:cs typeface="Arial" charset="0"/>
              </a:rPr>
              <a:t> И </a:t>
            </a:r>
            <a:r>
              <a:rPr lang="en-US" altLang="en-US" sz="1100" b="1" dirty="0">
                <a:solidFill>
                  <a:prstClr val="black"/>
                </a:solidFill>
                <a:cs typeface="Arial" charset="0"/>
              </a:rPr>
              <a:t>УПОТРЕБА</a:t>
            </a:r>
            <a:r>
              <a:rPr lang="ru-RU" altLang="en-US" sz="1100" b="1" dirty="0" smtClean="0">
                <a:solidFill>
                  <a:prstClr val="black"/>
                </a:solidFill>
                <a:cs typeface="Arial" charset="0"/>
              </a:rPr>
              <a:t>:</a:t>
            </a:r>
            <a:r>
              <a:rPr lang="sr-Latn-RS" altLang="en-US" sz="1100" b="1" dirty="0" smtClean="0">
                <a:solidFill>
                  <a:prstClr val="black"/>
                </a:solidFill>
                <a:cs typeface="Arial" charset="0"/>
              </a:rPr>
              <a:t> </a:t>
            </a:r>
            <a:r>
              <a:rPr lang="ru-RU" altLang="en-US" sz="1100" b="1" dirty="0" smtClean="0">
                <a:solidFill>
                  <a:prstClr val="black"/>
                </a:solidFill>
                <a:cs typeface="Arial" charset="0"/>
              </a:rPr>
              <a:t>као </a:t>
            </a:r>
            <a:r>
              <a:rPr lang="en-US" altLang="en-US" sz="1100" b="1" i="1" dirty="0" smtClean="0">
                <a:solidFill>
                  <a:prstClr val="black"/>
                </a:solidFill>
                <a:cs typeface="Arial" charset="0"/>
              </a:rPr>
              <a:t>A</a:t>
            </a:r>
            <a:r>
              <a:rPr lang="sr-Latn-RS" altLang="en-US" sz="1100" b="1" i="1" dirty="0" smtClean="0">
                <a:solidFill>
                  <a:prstClr val="black"/>
                </a:solidFill>
                <a:cs typeface="Arial" charset="0"/>
              </a:rPr>
              <a:t>.</a:t>
            </a:r>
            <a:r>
              <a:rPr lang="en-US" altLang="en-US" sz="1100" b="1" i="1" dirty="0" smtClean="0">
                <a:solidFill>
                  <a:prstClr val="black"/>
                </a:solidFill>
                <a:cs typeface="Arial" charset="0"/>
              </a:rPr>
              <a:t> </a:t>
            </a:r>
            <a:r>
              <a:rPr lang="en-US" altLang="en-US" sz="1100" b="1" i="1" dirty="0" err="1">
                <a:solidFill>
                  <a:prstClr val="black"/>
                </a:solidFill>
                <a:cs typeface="Arial" charset="0"/>
              </a:rPr>
              <a:t>clypeolata</a:t>
            </a:r>
            <a:r>
              <a:rPr lang="sr-Latn-RS" altLang="en-US" sz="1100" b="1" i="1" dirty="0" smtClean="0">
                <a:solidFill>
                  <a:prstClr val="black"/>
                </a:solidFill>
                <a:cs typeface="Arial" charset="0"/>
              </a:rPr>
              <a:t>. </a:t>
            </a:r>
            <a:r>
              <a:rPr lang="en-US" altLang="en-US" sz="1100" b="1" dirty="0" err="1" smtClean="0">
                <a:solidFill>
                  <a:prstClr val="black"/>
                </a:solidFill>
                <a:cs typeface="Arial" charset="0"/>
              </a:rPr>
              <a:t>Према</a:t>
            </a:r>
            <a:r>
              <a:rPr lang="en-US" altLang="en-US" sz="1100" b="1" dirty="0" smtClean="0">
                <a:solidFill>
                  <a:prstClr val="black"/>
                </a:solidFill>
                <a:cs typeface="Arial" charset="0"/>
              </a:rPr>
              <a:t> </a:t>
            </a:r>
            <a:r>
              <a:rPr lang="en-US" altLang="en-US" sz="1100" b="1" dirty="0" err="1">
                <a:solidFill>
                  <a:prstClr val="black"/>
                </a:solidFill>
                <a:cs typeface="Arial" charset="0"/>
              </a:rPr>
              <a:t>Туцакову</a:t>
            </a:r>
            <a:r>
              <a:rPr lang="en-US" altLang="en-US" sz="1100" b="1" dirty="0">
                <a:solidFill>
                  <a:prstClr val="black"/>
                </a:solidFill>
                <a:cs typeface="Arial" charset="0"/>
              </a:rPr>
              <a:t> (1971</a:t>
            </a:r>
            <a:r>
              <a:rPr lang="en-US" altLang="en-US" sz="1100" b="1" dirty="0" smtClean="0">
                <a:solidFill>
                  <a:prstClr val="black"/>
                </a:solidFill>
                <a:cs typeface="Arial" charset="0"/>
              </a:rPr>
              <a:t>)</a:t>
            </a:r>
            <a:r>
              <a:rPr lang="sr-Latn-RS" altLang="en-US" sz="1100" b="1" dirty="0" smtClean="0">
                <a:solidFill>
                  <a:prstClr val="black"/>
                </a:solidFill>
                <a:cs typeface="Arial" charset="0"/>
              </a:rPr>
              <a:t>,</a:t>
            </a:r>
            <a:r>
              <a:rPr lang="en-US" altLang="en-US" sz="1100" b="1" dirty="0" smtClean="0">
                <a:solidFill>
                  <a:prstClr val="black"/>
                </a:solidFill>
                <a:cs typeface="Arial" charset="0"/>
              </a:rPr>
              <a:t> </a:t>
            </a:r>
            <a:r>
              <a:rPr lang="sr-Latn-RS" altLang="en-US" sz="1100" b="1" dirty="0">
                <a:solidFill>
                  <a:prstClr val="black"/>
                </a:solidFill>
                <a:cs typeface="Arial" charset="0"/>
              </a:rPr>
              <a:t>сем </a:t>
            </a:r>
            <a:r>
              <a:rPr lang="en-US" altLang="en-US" sz="1100" b="1" dirty="0" err="1">
                <a:solidFill>
                  <a:prstClr val="black"/>
                </a:solidFill>
                <a:cs typeface="Arial" charset="0"/>
              </a:rPr>
              <a:t>најпознатије</a:t>
            </a:r>
            <a:r>
              <a:rPr lang="en-US" altLang="en-US" sz="1100" b="1" dirty="0">
                <a:solidFill>
                  <a:prstClr val="black"/>
                </a:solidFill>
                <a:cs typeface="Arial" charset="0"/>
              </a:rPr>
              <a:t> и </a:t>
            </a:r>
            <a:r>
              <a:rPr lang="en-US" altLang="en-US" sz="1100" b="1" dirty="0" err="1">
                <a:solidFill>
                  <a:prstClr val="black"/>
                </a:solidFill>
                <a:cs typeface="Arial" charset="0"/>
              </a:rPr>
              <a:t>најчешће</a:t>
            </a:r>
            <a:r>
              <a:rPr lang="en-US" altLang="en-US" sz="1100" b="1" dirty="0">
                <a:solidFill>
                  <a:prstClr val="black"/>
                </a:solidFill>
                <a:cs typeface="Arial" charset="0"/>
              </a:rPr>
              <a:t> </a:t>
            </a:r>
            <a:r>
              <a:rPr lang="en-US" altLang="en-US" sz="1100" b="1" dirty="0" err="1">
                <a:solidFill>
                  <a:prstClr val="black"/>
                </a:solidFill>
                <a:cs typeface="Arial" charset="0"/>
              </a:rPr>
              <a:t>коришћене</a:t>
            </a:r>
            <a:r>
              <a:rPr lang="en-US" altLang="en-US" sz="1100" b="1" dirty="0">
                <a:solidFill>
                  <a:prstClr val="black"/>
                </a:solidFill>
                <a:cs typeface="Arial" charset="0"/>
              </a:rPr>
              <a:t> </a:t>
            </a:r>
            <a:r>
              <a:rPr lang="sr-Latn-RS" altLang="en-US" sz="1100" b="1" dirty="0" smtClean="0">
                <a:solidFill>
                  <a:prstClr val="black"/>
                </a:solidFill>
                <a:cs typeface="Arial" charset="0"/>
              </a:rPr>
              <a:t>врсте (</a:t>
            </a:r>
            <a:r>
              <a:rPr lang="en-US" altLang="en-US" sz="1100" b="1" i="1" dirty="0">
                <a:solidFill>
                  <a:prstClr val="black"/>
                </a:solidFill>
                <a:cs typeface="Arial" charset="0"/>
              </a:rPr>
              <a:t>А. </a:t>
            </a:r>
            <a:r>
              <a:rPr lang="en-US" altLang="en-US" sz="1100" b="1" i="1" dirty="0" err="1">
                <a:solidFill>
                  <a:prstClr val="black"/>
                </a:solidFill>
                <a:cs typeface="Arial" charset="0"/>
              </a:rPr>
              <a:t>millefolium</a:t>
            </a:r>
            <a:r>
              <a:rPr lang="en-US" altLang="en-US" sz="1100" b="1" dirty="0" smtClean="0">
                <a:solidFill>
                  <a:prstClr val="black"/>
                </a:solidFill>
                <a:cs typeface="Arial" charset="0"/>
              </a:rPr>
              <a:t>)</a:t>
            </a:r>
            <a:r>
              <a:rPr lang="sr-Latn-RS" altLang="en-US" sz="1100" b="1" dirty="0" smtClean="0">
                <a:solidFill>
                  <a:prstClr val="black"/>
                </a:solidFill>
                <a:cs typeface="Arial" charset="0"/>
              </a:rPr>
              <a:t>,</a:t>
            </a:r>
            <a:r>
              <a:rPr lang="en-US" altLang="en-US" sz="1100" b="1" dirty="0" smtClean="0">
                <a:solidFill>
                  <a:prstClr val="black"/>
                </a:solidFill>
                <a:cs typeface="Arial" charset="0"/>
              </a:rPr>
              <a:t> </a:t>
            </a:r>
            <a:r>
              <a:rPr lang="en-US" altLang="en-US" sz="1100" b="1" dirty="0" err="1">
                <a:solidFill>
                  <a:prstClr val="black"/>
                </a:solidFill>
                <a:cs typeface="Arial" charset="0"/>
              </a:rPr>
              <a:t>друге</a:t>
            </a:r>
            <a:r>
              <a:rPr lang="en-US" altLang="en-US" sz="1100" b="1" dirty="0">
                <a:solidFill>
                  <a:prstClr val="black"/>
                </a:solidFill>
                <a:cs typeface="Arial" charset="0"/>
              </a:rPr>
              <a:t> </a:t>
            </a:r>
            <a:r>
              <a:rPr lang="en-US" altLang="en-US" sz="1100" b="1" dirty="0" err="1">
                <a:solidFill>
                  <a:prstClr val="black"/>
                </a:solidFill>
                <a:cs typeface="Arial" charset="0"/>
              </a:rPr>
              <a:t>врсте</a:t>
            </a:r>
            <a:r>
              <a:rPr lang="en-US" altLang="en-US" sz="1100" b="1" dirty="0">
                <a:solidFill>
                  <a:prstClr val="black"/>
                </a:solidFill>
                <a:cs typeface="Arial" charset="0"/>
              </a:rPr>
              <a:t> </a:t>
            </a:r>
            <a:r>
              <a:rPr lang="en-US" altLang="en-US" sz="1100" b="1" dirty="0" err="1">
                <a:solidFill>
                  <a:prstClr val="black"/>
                </a:solidFill>
                <a:cs typeface="Arial" charset="0"/>
              </a:rPr>
              <a:t>рода</a:t>
            </a:r>
            <a:r>
              <a:rPr lang="en-US" altLang="en-US" sz="1100" b="1" dirty="0">
                <a:solidFill>
                  <a:prstClr val="black"/>
                </a:solidFill>
                <a:cs typeface="Arial" charset="0"/>
              </a:rPr>
              <a:t> </a:t>
            </a:r>
            <a:r>
              <a:rPr lang="en-US" altLang="en-US" sz="1100" b="1" dirty="0" err="1" smtClean="0">
                <a:solidFill>
                  <a:prstClr val="black"/>
                </a:solidFill>
                <a:cs typeface="Arial" charset="0"/>
              </a:rPr>
              <a:t>немају</a:t>
            </a:r>
            <a:r>
              <a:rPr lang="en-US" altLang="en-US" sz="1100" b="1" dirty="0" smtClean="0">
                <a:solidFill>
                  <a:prstClr val="black"/>
                </a:solidFill>
                <a:cs typeface="Arial" charset="0"/>
              </a:rPr>
              <a:t> </a:t>
            </a:r>
            <a:r>
              <a:rPr lang="en-US" altLang="en-US" sz="1100" b="1" dirty="0" err="1" smtClean="0">
                <a:solidFill>
                  <a:prstClr val="black"/>
                </a:solidFill>
                <a:cs typeface="Arial" charset="0"/>
              </a:rPr>
              <a:t>широку</a:t>
            </a:r>
            <a:r>
              <a:rPr lang="en-US" altLang="en-US" sz="1100" b="1" dirty="0" smtClean="0">
                <a:solidFill>
                  <a:prstClr val="black"/>
                </a:solidFill>
                <a:cs typeface="Arial" charset="0"/>
              </a:rPr>
              <a:t> </a:t>
            </a:r>
            <a:r>
              <a:rPr lang="en-US" altLang="en-US" sz="1100" b="1" dirty="0" err="1">
                <a:solidFill>
                  <a:prstClr val="black"/>
                </a:solidFill>
                <a:cs typeface="Arial" charset="0"/>
              </a:rPr>
              <a:t>употребу</a:t>
            </a:r>
            <a:r>
              <a:rPr lang="en-US" altLang="en-US" sz="1100" b="1" dirty="0">
                <a:solidFill>
                  <a:prstClr val="black"/>
                </a:solidFill>
                <a:cs typeface="Arial" charset="0"/>
              </a:rPr>
              <a:t> у </a:t>
            </a:r>
            <a:r>
              <a:rPr lang="en-US" altLang="en-US" sz="1100" b="1" dirty="0" err="1">
                <a:solidFill>
                  <a:prstClr val="black"/>
                </a:solidFill>
                <a:cs typeface="Arial" charset="0"/>
              </a:rPr>
              <a:t>народној</a:t>
            </a:r>
            <a:r>
              <a:rPr lang="en-US" altLang="en-US" sz="1100" b="1" dirty="0">
                <a:solidFill>
                  <a:prstClr val="black"/>
                </a:solidFill>
                <a:cs typeface="Arial" charset="0"/>
              </a:rPr>
              <a:t> </a:t>
            </a:r>
            <a:r>
              <a:rPr lang="en-US" altLang="en-US" sz="1100" b="1" dirty="0" err="1">
                <a:solidFill>
                  <a:prstClr val="black"/>
                </a:solidFill>
                <a:cs typeface="Arial" charset="0"/>
              </a:rPr>
              <a:t>медицини</a:t>
            </a:r>
            <a:r>
              <a:rPr lang="en-US" altLang="en-US" sz="1100" b="1" dirty="0">
                <a:solidFill>
                  <a:prstClr val="black"/>
                </a:solidFill>
                <a:cs typeface="Arial" charset="0"/>
              </a:rPr>
              <a:t>, </a:t>
            </a:r>
            <a:r>
              <a:rPr lang="en-US" altLang="en-US" sz="1100" b="1" dirty="0" err="1">
                <a:solidFill>
                  <a:prstClr val="black"/>
                </a:solidFill>
                <a:cs typeface="Arial" charset="0"/>
              </a:rPr>
              <a:t>мање</a:t>
            </a:r>
            <a:r>
              <a:rPr lang="en-US" altLang="en-US" sz="1100" b="1" dirty="0">
                <a:solidFill>
                  <a:prstClr val="black"/>
                </a:solidFill>
                <a:cs typeface="Arial" charset="0"/>
              </a:rPr>
              <a:t> </a:t>
            </a:r>
            <a:r>
              <a:rPr lang="en-US" altLang="en-US" sz="1100" b="1" dirty="0" err="1">
                <a:solidFill>
                  <a:prstClr val="black"/>
                </a:solidFill>
                <a:cs typeface="Arial" charset="0"/>
              </a:rPr>
              <a:t>су</a:t>
            </a:r>
            <a:r>
              <a:rPr lang="en-US" altLang="en-US" sz="1100" b="1" dirty="0">
                <a:solidFill>
                  <a:prstClr val="black"/>
                </a:solidFill>
                <a:cs typeface="Arial" charset="0"/>
              </a:rPr>
              <a:t> </a:t>
            </a:r>
            <a:r>
              <a:rPr lang="en-US" altLang="en-US" sz="1100" b="1" dirty="0" err="1" smtClean="0">
                <a:solidFill>
                  <a:prstClr val="black"/>
                </a:solidFill>
                <a:cs typeface="Arial" charset="0"/>
              </a:rPr>
              <a:t>познате</a:t>
            </a:r>
            <a:r>
              <a:rPr lang="sr-Latn-RS" altLang="en-US" sz="1100" b="1" dirty="0">
                <a:solidFill>
                  <a:prstClr val="black"/>
                </a:solidFill>
                <a:cs typeface="Arial" charset="0"/>
              </a:rPr>
              <a:t> </a:t>
            </a:r>
            <a:r>
              <a:rPr lang="en-US" altLang="en-US" sz="1100" b="1" dirty="0" smtClean="0">
                <a:solidFill>
                  <a:prstClr val="black"/>
                </a:solidFill>
                <a:cs typeface="Arial" charset="0"/>
              </a:rPr>
              <a:t>и </a:t>
            </a:r>
            <a:r>
              <a:rPr lang="en-US" altLang="en-US" sz="1100" b="1" dirty="0" err="1">
                <a:solidFill>
                  <a:prstClr val="black"/>
                </a:solidFill>
                <a:cs typeface="Arial" charset="0"/>
              </a:rPr>
              <a:t>углавном</a:t>
            </a:r>
            <a:r>
              <a:rPr lang="en-US" altLang="en-US" sz="1100" b="1" dirty="0">
                <a:solidFill>
                  <a:prstClr val="black"/>
                </a:solidFill>
                <a:cs typeface="Arial" charset="0"/>
              </a:rPr>
              <a:t> </a:t>
            </a:r>
            <a:r>
              <a:rPr lang="en-US" altLang="en-US" sz="1100" b="1" dirty="0" err="1">
                <a:solidFill>
                  <a:prstClr val="black"/>
                </a:solidFill>
                <a:cs typeface="Arial" charset="0"/>
              </a:rPr>
              <a:t>имају</a:t>
            </a:r>
            <a:r>
              <a:rPr lang="en-US" altLang="en-US" sz="1100" b="1" dirty="0">
                <a:solidFill>
                  <a:prstClr val="black"/>
                </a:solidFill>
                <a:cs typeface="Arial" charset="0"/>
              </a:rPr>
              <a:t> </a:t>
            </a:r>
            <a:r>
              <a:rPr lang="en-US" altLang="en-US" sz="1100" b="1" dirty="0" smtClean="0">
                <a:solidFill>
                  <a:prstClr val="black"/>
                </a:solidFill>
                <a:cs typeface="Arial" charset="0"/>
              </a:rPr>
              <a:t>л</a:t>
            </a:r>
            <a:r>
              <a:rPr lang="sr-Cyrl-CS" altLang="en-US" sz="1100" b="1" dirty="0">
                <a:solidFill>
                  <a:prstClr val="black"/>
                </a:solidFill>
                <a:cs typeface="Arial" charset="0"/>
              </a:rPr>
              <a:t>о</a:t>
            </a:r>
            <a:r>
              <a:rPr lang="en-US" altLang="en-US" sz="1100" b="1" dirty="0" err="1">
                <a:solidFill>
                  <a:prstClr val="black"/>
                </a:solidFill>
                <a:cs typeface="Arial" charset="0"/>
              </a:rPr>
              <a:t>кални</a:t>
            </a:r>
            <a:r>
              <a:rPr lang="en-US" altLang="en-US" sz="1100" b="1" dirty="0">
                <a:solidFill>
                  <a:prstClr val="black"/>
                </a:solidFill>
                <a:cs typeface="Arial" charset="0"/>
              </a:rPr>
              <a:t> </a:t>
            </a:r>
            <a:r>
              <a:rPr lang="en-US" altLang="en-US" sz="1100" b="1" dirty="0" err="1">
                <a:solidFill>
                  <a:prstClr val="black"/>
                </a:solidFill>
                <a:cs typeface="Arial" charset="0"/>
              </a:rPr>
              <a:t>значај</a:t>
            </a:r>
            <a:r>
              <a:rPr lang="en-US" altLang="en-US" sz="1100" b="1" dirty="0" smtClean="0">
                <a:solidFill>
                  <a:prstClr val="black"/>
                </a:solidFill>
                <a:cs typeface="Arial" charset="0"/>
              </a:rPr>
              <a:t>.</a:t>
            </a:r>
            <a:r>
              <a:rPr lang="sr-Latn-RS" altLang="en-US" sz="1100" b="1" dirty="0">
                <a:solidFill>
                  <a:prstClr val="black"/>
                </a:solidFill>
                <a:cs typeface="Arial" charset="0"/>
              </a:rPr>
              <a:t> </a:t>
            </a:r>
            <a:r>
              <a:rPr lang="sr-Latn-RS" altLang="en-US" sz="1100" b="1" dirty="0" smtClean="0">
                <a:solidFill>
                  <a:prstClr val="black"/>
                </a:solidFill>
                <a:cs typeface="Arial" charset="0"/>
              </a:rPr>
              <a:t>Такође, оне</a:t>
            </a:r>
            <a:r>
              <a:rPr lang="sr-Cyrl-CS" altLang="en-US" sz="1100" b="1" dirty="0" smtClean="0">
                <a:solidFill>
                  <a:prstClr val="black"/>
                </a:solidFill>
                <a:cs typeface="Arial" charset="0"/>
              </a:rPr>
              <a:t> </a:t>
            </a:r>
            <a:r>
              <a:rPr lang="en-US" altLang="en-US" sz="1100" b="1" dirty="0" err="1">
                <a:solidFill>
                  <a:prstClr val="black"/>
                </a:solidFill>
                <a:cs typeface="Arial" charset="0"/>
              </a:rPr>
              <a:t>нису</a:t>
            </a:r>
            <a:r>
              <a:rPr lang="en-US" altLang="en-US" sz="1100" b="1" dirty="0">
                <a:solidFill>
                  <a:prstClr val="black"/>
                </a:solidFill>
                <a:cs typeface="Arial" charset="0"/>
              </a:rPr>
              <a:t> </a:t>
            </a:r>
            <a:r>
              <a:rPr lang="en-US" altLang="en-US" sz="1100" b="1" dirty="0" err="1">
                <a:solidFill>
                  <a:prstClr val="black"/>
                </a:solidFill>
                <a:cs typeface="Arial" charset="0"/>
              </a:rPr>
              <a:t>довољно</a:t>
            </a:r>
            <a:r>
              <a:rPr lang="en-US" altLang="en-US" sz="1100" b="1" dirty="0">
                <a:solidFill>
                  <a:prstClr val="black"/>
                </a:solidFill>
                <a:cs typeface="Arial" charset="0"/>
              </a:rPr>
              <a:t> </a:t>
            </a:r>
            <a:r>
              <a:rPr lang="en-US" altLang="en-US" sz="1100" b="1" dirty="0" err="1">
                <a:solidFill>
                  <a:prstClr val="black"/>
                </a:solidFill>
                <a:cs typeface="Arial" charset="0"/>
              </a:rPr>
              <a:t>испитане</a:t>
            </a:r>
            <a:r>
              <a:rPr lang="en-US" altLang="en-US" sz="1100" b="1" dirty="0">
                <a:solidFill>
                  <a:prstClr val="black"/>
                </a:solidFill>
                <a:cs typeface="Arial" charset="0"/>
              </a:rPr>
              <a:t>, </a:t>
            </a:r>
            <a:r>
              <a:rPr lang="en-US" altLang="en-US" sz="1100" b="1" dirty="0" err="1">
                <a:solidFill>
                  <a:prstClr val="black"/>
                </a:solidFill>
                <a:cs typeface="Arial" charset="0"/>
              </a:rPr>
              <a:t>па</a:t>
            </a:r>
            <a:r>
              <a:rPr lang="en-US" altLang="en-US" sz="1100" b="1" dirty="0">
                <a:solidFill>
                  <a:prstClr val="black"/>
                </a:solidFill>
                <a:cs typeface="Arial" charset="0"/>
              </a:rPr>
              <a:t> </a:t>
            </a:r>
            <a:r>
              <a:rPr lang="sr-Latn-RS" altLang="en-US" sz="1100" b="1" dirty="0" smtClean="0">
                <a:solidFill>
                  <a:prstClr val="black"/>
                </a:solidFill>
                <a:cs typeface="Arial" charset="0"/>
              </a:rPr>
              <a:t>се користе</a:t>
            </a:r>
            <a:r>
              <a:rPr lang="en-US" altLang="en-US" sz="1100" b="1" dirty="0" smtClean="0">
                <a:solidFill>
                  <a:prstClr val="black"/>
                </a:solidFill>
                <a:cs typeface="Arial" charset="0"/>
              </a:rPr>
              <a:t> </a:t>
            </a:r>
            <a:r>
              <a:rPr lang="sr-Latn-RS" altLang="en-US" sz="1100" b="1" dirty="0" smtClean="0">
                <a:solidFill>
                  <a:prstClr val="black"/>
                </a:solidFill>
                <a:cs typeface="Arial" charset="0"/>
              </a:rPr>
              <a:t>као </a:t>
            </a:r>
            <a:r>
              <a:rPr lang="en-US" altLang="en-US" sz="1100" b="1" dirty="0" err="1" smtClean="0">
                <a:solidFill>
                  <a:prstClr val="black"/>
                </a:solidFill>
                <a:cs typeface="Arial" charset="0"/>
              </a:rPr>
              <a:t>безопасни</a:t>
            </a:r>
            <a:r>
              <a:rPr lang="en-US" altLang="en-US" sz="1100" b="1" dirty="0" smtClean="0">
                <a:solidFill>
                  <a:prstClr val="black"/>
                </a:solidFill>
                <a:cs typeface="Arial" charset="0"/>
              </a:rPr>
              <a:t> </a:t>
            </a:r>
            <a:r>
              <a:rPr lang="en-US" altLang="en-US" sz="1100" b="1" dirty="0" err="1">
                <a:solidFill>
                  <a:prstClr val="black"/>
                </a:solidFill>
                <a:cs typeface="Arial" charset="0"/>
              </a:rPr>
              <a:t>народни</a:t>
            </a:r>
            <a:r>
              <a:rPr lang="en-US" altLang="en-US" sz="1100" b="1" dirty="0">
                <a:solidFill>
                  <a:prstClr val="black"/>
                </a:solidFill>
                <a:cs typeface="Arial" charset="0"/>
              </a:rPr>
              <a:t> </a:t>
            </a:r>
            <a:r>
              <a:rPr lang="en-US" altLang="en-US" sz="1100" b="1" dirty="0" err="1">
                <a:solidFill>
                  <a:prstClr val="black"/>
                </a:solidFill>
                <a:cs typeface="Arial" charset="0"/>
              </a:rPr>
              <a:t>лекови</a:t>
            </a:r>
            <a:r>
              <a:rPr lang="en-US" altLang="en-US" sz="1100" b="1" dirty="0">
                <a:solidFill>
                  <a:prstClr val="black"/>
                </a:solidFill>
                <a:cs typeface="Arial" charset="0"/>
              </a:rPr>
              <a:t>, </a:t>
            </a:r>
            <a:r>
              <a:rPr lang="en-US" altLang="en-US" sz="1100" b="1" dirty="0" err="1">
                <a:solidFill>
                  <a:prstClr val="black"/>
                </a:solidFill>
                <a:cs typeface="Arial" charset="0"/>
              </a:rPr>
              <a:t>углавном</a:t>
            </a:r>
            <a:r>
              <a:rPr lang="en-US" altLang="en-US" sz="1100" b="1" dirty="0">
                <a:solidFill>
                  <a:prstClr val="black"/>
                </a:solidFill>
                <a:cs typeface="Arial" charset="0"/>
              </a:rPr>
              <a:t> у </a:t>
            </a:r>
            <a:r>
              <a:rPr lang="en-US" altLang="en-US" sz="1100" b="1" dirty="0" err="1">
                <a:solidFill>
                  <a:prstClr val="black"/>
                </a:solidFill>
                <a:cs typeface="Arial" charset="0"/>
              </a:rPr>
              <a:t>планинским</a:t>
            </a:r>
            <a:r>
              <a:rPr lang="en-US" altLang="en-US" sz="1100" b="1" dirty="0">
                <a:solidFill>
                  <a:prstClr val="black"/>
                </a:solidFill>
                <a:cs typeface="Arial" charset="0"/>
              </a:rPr>
              <a:t> </a:t>
            </a:r>
            <a:r>
              <a:rPr lang="en-US" altLang="en-US" sz="1100" b="1" dirty="0" err="1">
                <a:solidFill>
                  <a:prstClr val="black"/>
                </a:solidFill>
                <a:cs typeface="Arial" charset="0"/>
              </a:rPr>
              <a:t>крајевима</a:t>
            </a:r>
            <a:r>
              <a:rPr lang="en-US" altLang="en-US" sz="1100" b="1" dirty="0" smtClean="0">
                <a:solidFill>
                  <a:prstClr val="black"/>
                </a:solidFill>
                <a:cs typeface="Arial" charset="0"/>
              </a:rPr>
              <a:t>.</a:t>
            </a:r>
            <a:endParaRPr lang="sr-Latn-RS" altLang="en-US" sz="1100" b="1" dirty="0" smtClean="0">
              <a:solidFill>
                <a:prstClr val="black"/>
              </a:solidFill>
              <a:cs typeface="Arial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defRPr/>
            </a:pPr>
            <a:endParaRPr lang="sr-Cyrl-CS" altLang="en-US" sz="1100" b="1" dirty="0">
              <a:solidFill>
                <a:prstClr val="black"/>
              </a:solidFill>
              <a:cs typeface="Arial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sr-Cyrl-CS" altLang="en-US" sz="1100" b="1" dirty="0">
                <a:solidFill>
                  <a:prstClr val="black"/>
                </a:solidFill>
                <a:cs typeface="Arial" charset="0"/>
              </a:rPr>
              <a:t>САДРЖАЈ ЕТАРСКИХ </a:t>
            </a:r>
            <a:r>
              <a:rPr lang="sr-Cyrl-CS" altLang="en-US" sz="1100" b="1" dirty="0" smtClean="0">
                <a:solidFill>
                  <a:prstClr val="black"/>
                </a:solidFill>
                <a:cs typeface="Arial" charset="0"/>
              </a:rPr>
              <a:t>УЉА:</a:t>
            </a:r>
            <a:r>
              <a:rPr lang="sr-Latn-RS" altLang="en-US" sz="1100" b="1" dirty="0" smtClean="0">
                <a:solidFill>
                  <a:prstClr val="black"/>
                </a:solidFill>
                <a:cs typeface="Arial" charset="0"/>
              </a:rPr>
              <a:t> 1,</a:t>
            </a:r>
            <a:r>
              <a:rPr lang="sr-Cyrl-CS" sz="1100" b="1" dirty="0" smtClean="0">
                <a:solidFill>
                  <a:prstClr val="black"/>
                </a:solidFill>
                <a:cs typeface="Arial" charset="0"/>
              </a:rPr>
              <a:t>8 </a:t>
            </a:r>
            <a:r>
              <a:rPr lang="sr-Cyrl-CS" sz="1100" b="1" dirty="0">
                <a:solidFill>
                  <a:prstClr val="black"/>
                </a:solidFill>
                <a:cs typeface="Arial" charset="0"/>
              </a:rPr>
              <a:t>цинеол (28,5%),  камфор (12,2%) и </a:t>
            </a:r>
            <a:r>
              <a:rPr lang="sr-Latn-RS" sz="1100" b="1" dirty="0" smtClean="0">
                <a:solidFill>
                  <a:prstClr val="black"/>
                </a:solidFill>
                <a:cs typeface="Arial" charset="0"/>
              </a:rPr>
              <a:t>кариофилен оксид</a:t>
            </a:r>
            <a:r>
              <a:rPr lang="sr-Cyrl-CS" sz="1100" b="1" dirty="0" smtClean="0">
                <a:solidFill>
                  <a:prstClr val="black"/>
                </a:solidFill>
                <a:cs typeface="Arial" charset="0"/>
              </a:rPr>
              <a:t> (</a:t>
            </a:r>
            <a:r>
              <a:rPr lang="sr-Latn-RS" sz="1100" b="1" dirty="0" smtClean="0">
                <a:solidFill>
                  <a:prstClr val="black"/>
                </a:solidFill>
                <a:cs typeface="Arial" charset="0"/>
              </a:rPr>
              <a:t>2</a:t>
            </a:r>
            <a:r>
              <a:rPr lang="sr-Cyrl-CS" sz="1100" b="1" dirty="0" smtClean="0">
                <a:solidFill>
                  <a:prstClr val="black"/>
                </a:solidFill>
                <a:cs typeface="Arial" charset="0"/>
              </a:rPr>
              <a:t>,7</a:t>
            </a:r>
            <a:r>
              <a:rPr lang="sr-Cyrl-CS" sz="1100" b="1" dirty="0">
                <a:solidFill>
                  <a:prstClr val="black"/>
                </a:solidFill>
                <a:cs typeface="Arial" charset="0"/>
              </a:rPr>
              <a:t>%)</a:t>
            </a:r>
            <a:r>
              <a:rPr lang="sr-Latn-RS" sz="1100" b="1" dirty="0">
                <a:solidFill>
                  <a:prstClr val="black"/>
                </a:solidFill>
                <a:cs typeface="Arial" charset="0"/>
              </a:rPr>
              <a:t>.</a:t>
            </a:r>
            <a:endParaRPr lang="en-US" sz="11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370554" y="206058"/>
            <a:ext cx="2906273" cy="2808976"/>
          </a:xfrm>
          <a:prstGeom prst="rect">
            <a:avLst/>
          </a:prstGeom>
          <a:noFill/>
        </p:spPr>
        <p:txBody>
          <a:bodyPr wrap="square" lIns="99569" tIns="49785" rIns="99569" bIns="49785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100" b="1" dirty="0">
                <a:solidFill>
                  <a:prstClr val="black"/>
                </a:solidFill>
                <a:cs typeface="Arial" pitchFamily="34" charset="0"/>
              </a:rPr>
              <a:t>РАСПРОСТРАЊЕЊЕ</a:t>
            </a:r>
            <a:r>
              <a:rPr lang="sr-Latn-RS" sz="1100" b="1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sr-Cyrl-RS" sz="1100" b="1" dirty="0">
                <a:solidFill>
                  <a:prstClr val="black"/>
                </a:solidFill>
                <a:cs typeface="Arial" pitchFamily="34" charset="0"/>
              </a:rPr>
              <a:t>У ПИРОТСКОМ ОКРУГУ</a:t>
            </a:r>
            <a:r>
              <a:rPr lang="ru-RU" sz="1100" b="1" dirty="0">
                <a:solidFill>
                  <a:prstClr val="black"/>
                </a:solidFill>
                <a:cs typeface="Arial" pitchFamily="34" charset="0"/>
              </a:rPr>
              <a:t>: Висок, </a:t>
            </a:r>
            <a:r>
              <a:rPr lang="ru-RU" sz="1100" b="1" dirty="0" smtClean="0">
                <a:solidFill>
                  <a:prstClr val="black"/>
                </a:solidFill>
                <a:cs typeface="Arial" pitchFamily="34" charset="0"/>
              </a:rPr>
              <a:t>Видлич</a:t>
            </a:r>
            <a:r>
              <a:rPr lang="sr-Latn-RS" sz="1100" b="1" dirty="0" smtClean="0">
                <a:solidFill>
                  <a:prstClr val="black"/>
                </a:solidFill>
                <a:cs typeface="Arial" pitchFamily="34" charset="0"/>
              </a:rPr>
              <a:t> (</a:t>
            </a:r>
            <a:r>
              <a:rPr lang="ru-RU" sz="1100" b="1" dirty="0" smtClean="0">
                <a:solidFill>
                  <a:prstClr val="black"/>
                </a:solidFill>
                <a:cs typeface="Arial" pitchFamily="34" charset="0"/>
              </a:rPr>
              <a:t>Басара</a:t>
            </a:r>
            <a:r>
              <a:rPr lang="sr-Latn-RS" sz="1100" b="1" dirty="0" smtClean="0">
                <a:solidFill>
                  <a:prstClr val="black"/>
                </a:solidFill>
                <a:cs typeface="Arial" pitchFamily="34" charset="0"/>
              </a:rPr>
              <a:t>)</a:t>
            </a:r>
            <a:r>
              <a:rPr lang="ru-RU" sz="1100" b="1" dirty="0" smtClean="0">
                <a:solidFill>
                  <a:prstClr val="black"/>
                </a:solidFill>
                <a:cs typeface="Arial" pitchFamily="34" charset="0"/>
              </a:rPr>
              <a:t>, </a:t>
            </a:r>
            <a:r>
              <a:rPr lang="ru-RU" sz="1100" b="1" dirty="0">
                <a:solidFill>
                  <a:prstClr val="black"/>
                </a:solidFill>
                <a:cs typeface="Arial" pitchFamily="34" charset="0"/>
              </a:rPr>
              <a:t>Белава</a:t>
            </a:r>
            <a:r>
              <a:rPr lang="ru-RU" sz="1100" b="1" dirty="0" smtClean="0">
                <a:solidFill>
                  <a:prstClr val="black"/>
                </a:solidFill>
                <a:cs typeface="Arial" pitchFamily="34" charset="0"/>
              </a:rPr>
              <a:t>, </a:t>
            </a:r>
            <a:r>
              <a:rPr lang="ru-RU" sz="1100" b="1" dirty="0">
                <a:solidFill>
                  <a:prstClr val="black"/>
                </a:solidFill>
                <a:cs typeface="Arial" pitchFamily="34" charset="0"/>
              </a:rPr>
              <a:t>Сува планина, клисура Јерме</a:t>
            </a:r>
            <a:r>
              <a:rPr lang="ru-RU" sz="1100" b="1" dirty="0" smtClean="0">
                <a:solidFill>
                  <a:prstClr val="black"/>
                </a:solidFill>
                <a:cs typeface="Arial" pitchFamily="34" charset="0"/>
              </a:rPr>
              <a:t>.</a:t>
            </a:r>
            <a:endParaRPr lang="sr-Latn-RS" sz="1100" b="1" dirty="0" smtClean="0">
              <a:solidFill>
                <a:prstClr val="black"/>
              </a:solidFill>
              <a:cs typeface="Arial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100" b="1" dirty="0">
              <a:solidFill>
                <a:prstClr val="black"/>
              </a:solidFill>
              <a:cs typeface="Arial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sr-Cyrl-RS" sz="1100" b="1" dirty="0">
                <a:solidFill>
                  <a:prstClr val="black"/>
                </a:solidFill>
                <a:cs typeface="Arial" pitchFamily="34" charset="0"/>
              </a:rPr>
              <a:t>БЕРБА: </a:t>
            </a:r>
            <a:r>
              <a:rPr lang="sr-Latn-RS" sz="1100" b="1" dirty="0" smtClean="0">
                <a:solidFill>
                  <a:prstClr val="black"/>
                </a:solidFill>
                <a:cs typeface="Arial" pitchFamily="34" charset="0"/>
              </a:rPr>
              <a:t>о</a:t>
            </a:r>
            <a:r>
              <a:rPr lang="sr-Cyrl-RS" sz="1100" b="1" dirty="0" smtClean="0">
                <a:solidFill>
                  <a:prstClr val="black"/>
                </a:solidFill>
                <a:cs typeface="Arial" pitchFamily="34" charset="0"/>
              </a:rPr>
              <a:t>д </a:t>
            </a:r>
            <a:r>
              <a:rPr lang="sr-Cyrl-RS" sz="1100" b="1" dirty="0">
                <a:solidFill>
                  <a:prstClr val="black"/>
                </a:solidFill>
                <a:cs typeface="Arial" pitchFamily="34" charset="0"/>
              </a:rPr>
              <a:t>августа до октобра се бере надземни део биљке у цвету. </a:t>
            </a:r>
            <a:endParaRPr lang="sr-Latn-RS" sz="1100" b="1" dirty="0" smtClean="0">
              <a:solidFill>
                <a:prstClr val="black"/>
              </a:solidFill>
              <a:cs typeface="Arial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defRPr/>
            </a:pPr>
            <a:endParaRPr lang="sr-Latn-RS" sz="1100" b="1" dirty="0">
              <a:solidFill>
                <a:prstClr val="black"/>
              </a:solidFill>
              <a:cs typeface="Arial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100" b="1" dirty="0">
                <a:solidFill>
                  <a:prstClr val="black"/>
                </a:solidFill>
                <a:cs typeface="Arial" pitchFamily="34" charset="0"/>
              </a:rPr>
              <a:t>УПОТРЕБА</a:t>
            </a:r>
            <a:r>
              <a:rPr lang="ru-RU" sz="1100" b="1" dirty="0" smtClean="0">
                <a:solidFill>
                  <a:prstClr val="black"/>
                </a:solidFill>
                <a:cs typeface="Arial" pitchFamily="34" charset="0"/>
              </a:rPr>
              <a:t>:</a:t>
            </a:r>
            <a:r>
              <a:rPr lang="sr-Latn-RS" sz="1100" b="1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ru-RU" sz="1100" b="1" dirty="0" smtClean="0">
                <a:solidFill>
                  <a:prstClr val="black"/>
                </a:solidFill>
                <a:cs typeface="Arial" pitchFamily="34" charset="0"/>
              </a:rPr>
              <a:t>изнутра </a:t>
            </a:r>
            <a:r>
              <a:rPr lang="sr-Latn-RS" sz="1100" b="1" dirty="0" smtClean="0">
                <a:solidFill>
                  <a:prstClr val="black"/>
                </a:solidFill>
                <a:cs typeface="Arial" pitchFamily="34" charset="0"/>
              </a:rPr>
              <a:t>као </a:t>
            </a:r>
            <a:r>
              <a:rPr lang="ru-RU" sz="1100" b="1" dirty="0" smtClean="0">
                <a:solidFill>
                  <a:prstClr val="black"/>
                </a:solidFill>
                <a:cs typeface="Arial" pitchFamily="34" charset="0"/>
              </a:rPr>
              <a:t>антисепти</a:t>
            </a:r>
            <a:r>
              <a:rPr lang="sr-Latn-RS" sz="1100" b="1" dirty="0" smtClean="0">
                <a:solidFill>
                  <a:prstClr val="black"/>
                </a:solidFill>
                <a:cs typeface="Arial" pitchFamily="34" charset="0"/>
              </a:rPr>
              <a:t>к, </a:t>
            </a:r>
            <a:r>
              <a:rPr lang="ru-RU" sz="1100" b="1" dirty="0">
                <a:solidFill>
                  <a:prstClr val="black"/>
                </a:solidFill>
                <a:cs typeface="Arial" pitchFamily="34" charset="0"/>
              </a:rPr>
              <a:t>против </a:t>
            </a:r>
            <a:r>
              <a:rPr lang="sr-Latn-RS" sz="1100" b="1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ru-RU" sz="1100" b="1" dirty="0" smtClean="0">
                <a:solidFill>
                  <a:prstClr val="black"/>
                </a:solidFill>
                <a:cs typeface="Arial" pitchFamily="34" charset="0"/>
              </a:rPr>
              <a:t>упала </a:t>
            </a:r>
            <a:r>
              <a:rPr lang="ru-RU" sz="1100" b="1" dirty="0">
                <a:solidFill>
                  <a:prstClr val="black"/>
                </a:solidFill>
                <a:cs typeface="Arial" pitchFamily="34" charset="0"/>
              </a:rPr>
              <a:t>органа за дисање и </a:t>
            </a:r>
            <a:r>
              <a:rPr lang="ru-RU" sz="1100" b="1" dirty="0" smtClean="0">
                <a:solidFill>
                  <a:prstClr val="black"/>
                </a:solidFill>
                <a:cs typeface="Arial" pitchFamily="34" charset="0"/>
              </a:rPr>
              <a:t>варење</a:t>
            </a:r>
            <a:r>
              <a:rPr lang="sr-Latn-RS" sz="1100" b="1" dirty="0" smtClean="0">
                <a:solidFill>
                  <a:prstClr val="black"/>
                </a:solidFill>
                <a:cs typeface="Arial" pitchFamily="34" charset="0"/>
              </a:rPr>
              <a:t>, као </a:t>
            </a:r>
            <a:r>
              <a:rPr lang="sr-Latn-RS" sz="1100" b="1" dirty="0">
                <a:solidFill>
                  <a:prstClr val="black"/>
                </a:solidFill>
                <a:cs typeface="Arial" pitchFamily="34" charset="0"/>
              </a:rPr>
              <a:t>и </a:t>
            </a:r>
            <a:r>
              <a:rPr lang="ru-RU" sz="1100" b="1" dirty="0">
                <a:solidFill>
                  <a:prstClr val="black"/>
                </a:solidFill>
                <a:cs typeface="Arial" pitchFamily="34" charset="0"/>
              </a:rPr>
              <a:t>мокраћних </a:t>
            </a:r>
            <a:r>
              <a:rPr lang="ru-RU" sz="1100" b="1" dirty="0" smtClean="0">
                <a:solidFill>
                  <a:prstClr val="black"/>
                </a:solidFill>
                <a:cs typeface="Arial" pitchFamily="34" charset="0"/>
              </a:rPr>
              <a:t>канала</a:t>
            </a:r>
            <a:r>
              <a:rPr lang="sr-Latn-RS" sz="1100" b="1" dirty="0" smtClean="0">
                <a:solidFill>
                  <a:prstClr val="black"/>
                </a:solidFill>
                <a:cs typeface="Arial" pitchFamily="34" charset="0"/>
              </a:rPr>
              <a:t>; </a:t>
            </a:r>
            <a:r>
              <a:rPr lang="ru-RU" sz="1100" b="1" dirty="0" smtClean="0">
                <a:solidFill>
                  <a:prstClr val="black"/>
                </a:solidFill>
                <a:cs typeface="Arial" pitchFamily="34" charset="0"/>
              </a:rPr>
              <a:t>споља </a:t>
            </a:r>
            <a:r>
              <a:rPr lang="ru-RU" sz="1100" b="1" dirty="0">
                <a:solidFill>
                  <a:prstClr val="black"/>
                </a:solidFill>
                <a:cs typeface="Arial" pitchFamily="34" charset="0"/>
              </a:rPr>
              <a:t>за ублажавање упала коже и </a:t>
            </a:r>
            <a:r>
              <a:rPr lang="ru-RU" sz="1100" b="1" dirty="0" smtClean="0">
                <a:solidFill>
                  <a:prstClr val="black"/>
                </a:solidFill>
                <a:cs typeface="Arial" pitchFamily="34" charset="0"/>
              </a:rPr>
              <a:t>слузокоже</a:t>
            </a:r>
            <a:r>
              <a:rPr lang="sr-Latn-RS" sz="1100" b="1" dirty="0" smtClean="0">
                <a:solidFill>
                  <a:prstClr val="black"/>
                </a:solidFill>
                <a:cs typeface="Arial" pitchFamily="34" charset="0"/>
              </a:rPr>
              <a:t>; </a:t>
            </a:r>
            <a:r>
              <a:rPr lang="sr-Latn-RS" sz="1100" b="1" dirty="0">
                <a:solidFill>
                  <a:prstClr val="black"/>
                </a:solidFill>
                <a:cs typeface="Arial" pitchFamily="34" charset="0"/>
              </a:rPr>
              <a:t>a</a:t>
            </a:r>
            <a:r>
              <a:rPr lang="ru-RU" sz="1100" b="1" dirty="0">
                <a:solidFill>
                  <a:prstClr val="black"/>
                </a:solidFill>
                <a:cs typeface="Arial" pitchFamily="34" charset="0"/>
              </a:rPr>
              <a:t>фродизијак,</a:t>
            </a:r>
            <a:r>
              <a:rPr lang="sr-Latn-RS" sz="1100" b="1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ru-RU" sz="1100" b="1" dirty="0">
                <a:solidFill>
                  <a:prstClr val="black"/>
                </a:solidFill>
                <a:cs typeface="Arial" pitchFamily="34" charset="0"/>
              </a:rPr>
              <a:t>тоник </a:t>
            </a:r>
            <a:r>
              <a:rPr lang="sr-Latn-RS" sz="1100" b="1" dirty="0" smtClean="0">
                <a:solidFill>
                  <a:prstClr val="black"/>
                </a:solidFill>
                <a:cs typeface="Arial" pitchFamily="34" charset="0"/>
              </a:rPr>
              <a:t>за </a:t>
            </a:r>
            <a:r>
              <a:rPr lang="ru-RU" sz="1100" b="1" dirty="0" smtClean="0">
                <a:solidFill>
                  <a:prstClr val="black"/>
                </a:solidFill>
                <a:cs typeface="Arial" pitchFamily="34" charset="0"/>
              </a:rPr>
              <a:t>имунитет</a:t>
            </a:r>
            <a:r>
              <a:rPr lang="sr-Latn-RS" sz="1100" b="1" dirty="0">
                <a:solidFill>
                  <a:prstClr val="black"/>
                </a:solidFill>
                <a:cs typeface="Arial" pitchFamily="34" charset="0"/>
              </a:rPr>
              <a:t>,</a:t>
            </a:r>
            <a:r>
              <a:rPr lang="sr-Latn-RS" sz="1100" b="1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ru-RU" sz="1100" b="1" dirty="0">
                <a:solidFill>
                  <a:prstClr val="black"/>
                </a:solidFill>
                <a:cs typeface="Arial" pitchFamily="34" charset="0"/>
              </a:rPr>
              <a:t>зачин</a:t>
            </a:r>
            <a:r>
              <a:rPr lang="sr-Latn-RS" sz="1100" b="1" dirty="0">
                <a:solidFill>
                  <a:prstClr val="black"/>
                </a:solidFill>
                <a:cs typeface="Arial" pitchFamily="34" charset="0"/>
              </a:rPr>
              <a:t>. </a:t>
            </a:r>
            <a:endParaRPr lang="sr-Latn-RS" sz="1100" b="1" dirty="0" smtClean="0">
              <a:solidFill>
                <a:prstClr val="black"/>
              </a:solidFill>
              <a:cs typeface="Arial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100" b="1" dirty="0">
              <a:solidFill>
                <a:prstClr val="black"/>
              </a:solidFill>
              <a:cs typeface="Arial" pitchFamily="34" charset="0"/>
            </a:endParaRPr>
          </a:p>
          <a:p>
            <a:pPr algn="just">
              <a:defRPr/>
            </a:pPr>
            <a:r>
              <a:rPr lang="sr-Cyrl-RS" sz="1100" b="1" dirty="0">
                <a:solidFill>
                  <a:prstClr val="black"/>
                </a:solidFill>
                <a:cs typeface="Arial" pitchFamily="34" charset="0"/>
              </a:rPr>
              <a:t>САДРЖАЈ ЕТАРСКИХ УЉА</a:t>
            </a:r>
            <a:r>
              <a:rPr lang="sr-Cyrl-RS" sz="1100" b="1" dirty="0" smtClean="0">
                <a:solidFill>
                  <a:prstClr val="black"/>
                </a:solidFill>
                <a:cs typeface="Arial" pitchFamily="34" charset="0"/>
              </a:rPr>
              <a:t>:</a:t>
            </a:r>
            <a:r>
              <a:rPr lang="sr-Latn-RS" sz="1100" b="1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sr-Cyrl-CS" sz="1100" b="1" dirty="0" smtClean="0">
                <a:solidFill>
                  <a:prstClr val="black"/>
                </a:solidFill>
                <a:cs typeface="Arial" charset="0"/>
              </a:rPr>
              <a:t>гераниол </a:t>
            </a:r>
            <a:r>
              <a:rPr lang="sr-Cyrl-CS" sz="1100" b="1" dirty="0">
                <a:solidFill>
                  <a:prstClr val="black"/>
                </a:solidFill>
                <a:cs typeface="Arial" charset="0"/>
              </a:rPr>
              <a:t>(27,8%), лимонен (10,6%),</a:t>
            </a:r>
            <a:r>
              <a:rPr lang="sr-Latn-RS" sz="1100" b="1" dirty="0">
                <a:solidFill>
                  <a:prstClr val="black"/>
                </a:solidFill>
                <a:cs typeface="Arial" charset="0"/>
              </a:rPr>
              <a:t> </a:t>
            </a:r>
            <a:r>
              <a:rPr lang="sr-Cyrl-CS" sz="1100" b="1" dirty="0">
                <a:solidFill>
                  <a:prstClr val="black"/>
                </a:solidFill>
                <a:cs typeface="Arial" charset="0"/>
              </a:rPr>
              <a:t>линалол (8,1%), пара-цимен (7,4%) и гермакрен Д</a:t>
            </a:r>
            <a:r>
              <a:rPr lang="sr-Latn-RS" sz="1100" b="1" dirty="0">
                <a:solidFill>
                  <a:prstClr val="black"/>
                </a:solidFill>
                <a:cs typeface="Arial" charset="0"/>
              </a:rPr>
              <a:t> </a:t>
            </a:r>
            <a:r>
              <a:rPr lang="sr-Latn-RS" sz="1100" b="1" dirty="0" smtClean="0">
                <a:solidFill>
                  <a:prstClr val="black"/>
                </a:solidFill>
                <a:cs typeface="Arial" charset="0"/>
              </a:rPr>
              <a:t>(</a:t>
            </a:r>
            <a:r>
              <a:rPr lang="sr-Cyrl-CS" sz="1100" b="1" dirty="0" smtClean="0">
                <a:solidFill>
                  <a:prstClr val="black"/>
                </a:solidFill>
                <a:cs typeface="Arial" charset="0"/>
              </a:rPr>
              <a:t>6,6</a:t>
            </a:r>
            <a:r>
              <a:rPr lang="sr-Cyrl-CS" sz="1100" b="1" dirty="0">
                <a:solidFill>
                  <a:prstClr val="black"/>
                </a:solidFill>
                <a:cs typeface="Arial" charset="0"/>
              </a:rPr>
              <a:t>%)</a:t>
            </a:r>
            <a:r>
              <a:rPr lang="sr-Latn-RS" sz="1100" b="1" dirty="0">
                <a:solidFill>
                  <a:prstClr val="black"/>
                </a:solidFill>
                <a:cs typeface="Arial" charset="0"/>
              </a:rPr>
              <a:t>.</a:t>
            </a:r>
            <a:endParaRPr lang="en-US" altLang="en-US" sz="1100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304652" y="3373792"/>
            <a:ext cx="2652806" cy="322371"/>
          </a:xfrm>
          <a:prstGeom prst="rect">
            <a:avLst/>
          </a:prstGeom>
        </p:spPr>
        <p:txBody>
          <a:bodyPr wrap="none" lIns="99569" tIns="49785" rIns="99569" bIns="49785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sr-Latn-RS" altLang="en-US" sz="1400" b="1" i="1" dirty="0">
                <a:solidFill>
                  <a:prstClr val="black"/>
                </a:solidFill>
                <a:cs typeface="Arial" charset="0"/>
              </a:rPr>
              <a:t>Satureja</a:t>
            </a:r>
            <a:r>
              <a:rPr lang="en-US" altLang="en-US" sz="1400" b="1" i="1" dirty="0">
                <a:solidFill>
                  <a:prstClr val="black"/>
                </a:solidFill>
                <a:cs typeface="Arial" charset="0"/>
              </a:rPr>
              <a:t> </a:t>
            </a:r>
            <a:r>
              <a:rPr lang="en-US" altLang="en-US" sz="1400" b="1" i="1" dirty="0" err="1">
                <a:solidFill>
                  <a:prstClr val="black"/>
                </a:solidFill>
                <a:cs typeface="Arial" charset="0"/>
              </a:rPr>
              <a:t>montana</a:t>
            </a:r>
            <a:r>
              <a:rPr lang="sr-Cyrl-CS" altLang="en-US" sz="1400" b="1" i="1" dirty="0">
                <a:solidFill>
                  <a:prstClr val="black"/>
                </a:solidFill>
                <a:cs typeface="Arial" charset="0"/>
              </a:rPr>
              <a:t> – </a:t>
            </a:r>
            <a:r>
              <a:rPr lang="sr-Cyrl-CS" altLang="en-US" sz="1400" b="1" dirty="0">
                <a:solidFill>
                  <a:prstClr val="black"/>
                </a:solidFill>
                <a:cs typeface="Arial" charset="0"/>
              </a:rPr>
              <a:t>ртањски чај</a:t>
            </a:r>
            <a:endParaRPr lang="en-US" altLang="en-US" sz="14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370555" y="4356695"/>
            <a:ext cx="2878449" cy="2301145"/>
          </a:xfrm>
          <a:prstGeom prst="rect">
            <a:avLst/>
          </a:prstGeom>
        </p:spPr>
        <p:txBody>
          <a:bodyPr wrap="square" lIns="99569" tIns="49785" rIns="99569" bIns="49785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z="1100" b="1" dirty="0">
                <a:solidFill>
                  <a:prstClr val="black"/>
                </a:solidFill>
                <a:cs typeface="Arial" charset="0"/>
              </a:rPr>
              <a:t>РАСПРОСТРАЊЕЊЕ</a:t>
            </a:r>
            <a:r>
              <a:rPr lang="en-US" altLang="en-US" sz="1100" b="1" dirty="0">
                <a:solidFill>
                  <a:prstClr val="black"/>
                </a:solidFill>
                <a:cs typeface="Arial" charset="0"/>
              </a:rPr>
              <a:t> У ПИРОТСКОМ ОКРУГУ</a:t>
            </a:r>
            <a:r>
              <a:rPr lang="ru-RU" altLang="en-US" sz="1100" b="1" dirty="0">
                <a:solidFill>
                  <a:prstClr val="black"/>
                </a:solidFill>
                <a:cs typeface="Arial" charset="0"/>
              </a:rPr>
              <a:t>:</a:t>
            </a:r>
            <a:r>
              <a:rPr lang="sr-Latn-RS" altLang="en-US" sz="1100" b="1" dirty="0">
                <a:solidFill>
                  <a:prstClr val="black"/>
                </a:solidFill>
                <a:cs typeface="Arial" charset="0"/>
              </a:rPr>
              <a:t> </a:t>
            </a:r>
            <a:r>
              <a:rPr lang="en-US" altLang="en-US" sz="1100" b="1" dirty="0" err="1">
                <a:solidFill>
                  <a:prstClr val="black"/>
                </a:solidFill>
                <a:cs typeface="Arial" charset="0"/>
              </a:rPr>
              <a:t>Видлич</a:t>
            </a:r>
            <a:r>
              <a:rPr lang="en-US" altLang="en-US" sz="1100" b="1" dirty="0">
                <a:solidFill>
                  <a:prstClr val="black"/>
                </a:solidFill>
                <a:cs typeface="Arial" charset="0"/>
              </a:rPr>
              <a:t> </a:t>
            </a:r>
            <a:r>
              <a:rPr lang="sr-Latn-RS" altLang="en-US" sz="1100" b="1" dirty="0" smtClean="0">
                <a:solidFill>
                  <a:prstClr val="black"/>
                </a:solidFill>
                <a:cs typeface="Arial" charset="0"/>
              </a:rPr>
              <a:t>(Вучје), </a:t>
            </a:r>
            <a:r>
              <a:rPr lang="sr-Latn-RS" altLang="en-US" sz="1100" b="1" dirty="0" smtClean="0"/>
              <a:t>околина села Присјан.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1100" b="1" dirty="0">
              <a:solidFill>
                <a:prstClr val="black"/>
              </a:solidFill>
              <a:cs typeface="Arial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z="1100" b="1" dirty="0">
                <a:solidFill>
                  <a:prstClr val="black"/>
                </a:solidFill>
                <a:cs typeface="Arial" charset="0"/>
              </a:rPr>
              <a:t>БЕРБА: </a:t>
            </a:r>
            <a:r>
              <a:rPr lang="sr-Latn-RS" altLang="en-US" sz="1100" b="1" dirty="0" smtClean="0">
                <a:solidFill>
                  <a:prstClr val="black"/>
                </a:solidFill>
                <a:cs typeface="Arial" charset="0"/>
              </a:rPr>
              <a:t>з</a:t>
            </a:r>
            <a:r>
              <a:rPr lang="ru-RU" altLang="en-US" sz="1100" b="1" dirty="0" smtClean="0">
                <a:solidFill>
                  <a:prstClr val="black"/>
                </a:solidFill>
                <a:cs typeface="Arial" charset="0"/>
              </a:rPr>
              <a:t>ељасти </a:t>
            </a:r>
            <a:r>
              <a:rPr lang="ru-RU" altLang="en-US" sz="1100" b="1" dirty="0">
                <a:solidFill>
                  <a:prstClr val="black"/>
                </a:solidFill>
                <a:cs typeface="Arial" charset="0"/>
              </a:rPr>
              <a:t>надземни део </a:t>
            </a:r>
            <a:r>
              <a:rPr lang="ru-RU" altLang="en-US" sz="1100" b="1" dirty="0" smtClean="0">
                <a:solidFill>
                  <a:prstClr val="black"/>
                </a:solidFill>
                <a:cs typeface="Arial" charset="0"/>
              </a:rPr>
              <a:t>биљке</a:t>
            </a:r>
            <a:r>
              <a:rPr lang="sr-Latn-RS" altLang="en-US" sz="1100" b="1" dirty="0" smtClean="0">
                <a:solidFill>
                  <a:prstClr val="black"/>
                </a:solidFill>
                <a:cs typeface="Arial" charset="0"/>
              </a:rPr>
              <a:t>.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1100" b="1" dirty="0">
              <a:solidFill>
                <a:prstClr val="black"/>
              </a:solidFill>
              <a:cs typeface="Arial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100" b="1" dirty="0">
                <a:solidFill>
                  <a:prstClr val="black"/>
                </a:solidFill>
                <a:cs typeface="Arial" charset="0"/>
              </a:rPr>
              <a:t>УПОТРЕБА</a:t>
            </a:r>
            <a:r>
              <a:rPr lang="en-US" altLang="en-US" sz="1100" b="1" dirty="0" smtClean="0">
                <a:solidFill>
                  <a:prstClr val="black"/>
                </a:solidFill>
                <a:cs typeface="Arial" charset="0"/>
              </a:rPr>
              <a:t>:</a:t>
            </a:r>
            <a:r>
              <a:rPr lang="sr-Latn-RS" altLang="en-US" sz="1100" b="1" dirty="0" smtClean="0">
                <a:solidFill>
                  <a:prstClr val="black"/>
                </a:solidFill>
                <a:cs typeface="Arial" charset="0"/>
              </a:rPr>
              <a:t> б</a:t>
            </a:r>
            <a:r>
              <a:rPr lang="ru-RU" altLang="en-US" sz="1100" b="1" dirty="0" smtClean="0">
                <a:solidFill>
                  <a:prstClr val="black"/>
                </a:solidFill>
                <a:cs typeface="Arial" charset="0"/>
              </a:rPr>
              <a:t>иљни </a:t>
            </a:r>
            <a:r>
              <a:rPr lang="ru-RU" altLang="en-US" sz="1100" b="1" dirty="0">
                <a:solidFill>
                  <a:prstClr val="black"/>
                </a:solidFill>
                <a:cs typeface="Arial" charset="0"/>
              </a:rPr>
              <a:t>чај се </a:t>
            </a:r>
            <a:r>
              <a:rPr lang="ru-RU" altLang="en-US" sz="1100" b="1" dirty="0" smtClean="0">
                <a:solidFill>
                  <a:prstClr val="black"/>
                </a:solidFill>
                <a:cs typeface="Arial" charset="0"/>
              </a:rPr>
              <a:t>припрема </a:t>
            </a:r>
            <a:r>
              <a:rPr lang="ru-RU" altLang="en-US" sz="1100" b="1" dirty="0">
                <a:solidFill>
                  <a:prstClr val="black"/>
                </a:solidFill>
                <a:cs typeface="Arial" charset="0"/>
              </a:rPr>
              <a:t>у виду одварка, тако што се стабљике, листови и цветови кувају у лонцу воде, а затим се сервира са медом и лимуном. </a:t>
            </a:r>
            <a:endParaRPr lang="sr-Latn-RS" altLang="en-US" sz="1100" b="1" dirty="0" smtClean="0">
              <a:solidFill>
                <a:prstClr val="black"/>
              </a:solidFill>
              <a:cs typeface="Arial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100" b="1" dirty="0">
              <a:solidFill>
                <a:prstClr val="black"/>
              </a:solidFill>
              <a:cs typeface="Arial" charset="0"/>
            </a:endParaRPr>
          </a:p>
          <a:p>
            <a:pPr algn="just">
              <a:defRPr/>
            </a:pPr>
            <a:r>
              <a:rPr lang="sr-Cyrl-RS" sz="1100" b="1" dirty="0">
                <a:solidFill>
                  <a:prstClr val="black"/>
                </a:solidFill>
                <a:cs typeface="Arial" pitchFamily="34" charset="0"/>
              </a:rPr>
              <a:t>САДРЖАЈ ЕТАРСКИХ УЉА</a:t>
            </a:r>
            <a:r>
              <a:rPr lang="sr-Cyrl-RS" sz="1100" b="1" dirty="0" smtClean="0">
                <a:solidFill>
                  <a:prstClr val="black"/>
                </a:solidFill>
                <a:cs typeface="Arial" pitchFamily="34" charset="0"/>
              </a:rPr>
              <a:t>:</a:t>
            </a:r>
            <a:r>
              <a:rPr lang="sr-Latn-RS" sz="1100" b="1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sr-Cyrl-CS" sz="1100" b="1" dirty="0" smtClean="0">
                <a:solidFill>
                  <a:prstClr val="black"/>
                </a:solidFill>
                <a:cs typeface="Arial" charset="0"/>
              </a:rPr>
              <a:t>гермакрен </a:t>
            </a:r>
            <a:r>
              <a:rPr lang="sr-Cyrl-CS" sz="1100" b="1" dirty="0">
                <a:solidFill>
                  <a:prstClr val="black"/>
                </a:solidFill>
                <a:cs typeface="Arial" charset="0"/>
              </a:rPr>
              <a:t>Д (41,5%), бета-кариофилен</a:t>
            </a:r>
            <a:r>
              <a:rPr lang="sr-Latn-RS" sz="1100" b="1" dirty="0">
                <a:solidFill>
                  <a:prstClr val="black"/>
                </a:solidFill>
                <a:cs typeface="Arial" charset="0"/>
              </a:rPr>
              <a:t> </a:t>
            </a:r>
            <a:r>
              <a:rPr lang="sr-Cyrl-CS" sz="1100" b="1" dirty="0">
                <a:solidFill>
                  <a:prstClr val="black"/>
                </a:solidFill>
                <a:cs typeface="Arial" charset="0"/>
              </a:rPr>
              <a:t>(8,4</a:t>
            </a:r>
            <a:r>
              <a:rPr lang="sr-Cyrl-CS" sz="1100" b="1" dirty="0" smtClean="0">
                <a:solidFill>
                  <a:prstClr val="black"/>
                </a:solidFill>
                <a:cs typeface="Arial" charset="0"/>
              </a:rPr>
              <a:t>%) </a:t>
            </a:r>
            <a:r>
              <a:rPr lang="sr-Cyrl-CS" sz="1100" b="1" dirty="0">
                <a:solidFill>
                  <a:prstClr val="black"/>
                </a:solidFill>
                <a:cs typeface="Arial" charset="0"/>
              </a:rPr>
              <a:t>и 8,13-абиетадиен-18-ол (8,3%)</a:t>
            </a:r>
            <a:r>
              <a:rPr lang="sr-Latn-RS" sz="1100" b="1" dirty="0">
                <a:solidFill>
                  <a:prstClr val="black"/>
                </a:solidFill>
                <a:cs typeface="Arial" charset="0"/>
              </a:rPr>
              <a:t>. </a:t>
            </a:r>
            <a:endParaRPr lang="sr-Cyrl-RS" sz="1100" b="1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149187" y="3850092"/>
            <a:ext cx="3104722" cy="322371"/>
          </a:xfrm>
          <a:prstGeom prst="rect">
            <a:avLst/>
          </a:prstGeom>
        </p:spPr>
        <p:txBody>
          <a:bodyPr wrap="none" lIns="99569" tIns="49785" rIns="99569" bIns="49785">
            <a:spAutoFit/>
          </a:bodyPr>
          <a:lstStyle/>
          <a:p>
            <a:pPr>
              <a:defRPr/>
            </a:pPr>
            <a:r>
              <a:rPr lang="en-US" altLang="en-US" sz="1400" b="1" i="1" kern="0" dirty="0" err="1">
                <a:solidFill>
                  <a:prstClr val="black"/>
                </a:solidFill>
                <a:cs typeface="Arial" charset="0"/>
              </a:rPr>
              <a:t>Sideritis</a:t>
            </a:r>
            <a:r>
              <a:rPr lang="en-US" altLang="en-US" sz="1400" b="1" i="1" kern="0" dirty="0">
                <a:solidFill>
                  <a:prstClr val="black"/>
                </a:solidFill>
                <a:cs typeface="Arial" charset="0"/>
              </a:rPr>
              <a:t> </a:t>
            </a:r>
            <a:r>
              <a:rPr lang="en-US" altLang="en-US" sz="1400" b="1" i="1" kern="0" dirty="0" err="1">
                <a:solidFill>
                  <a:prstClr val="black"/>
                </a:solidFill>
                <a:cs typeface="Arial" charset="0"/>
              </a:rPr>
              <a:t>montana</a:t>
            </a:r>
            <a:r>
              <a:rPr lang="sr-Cyrl-CS" altLang="en-US" sz="1400" b="1" i="1" kern="0" dirty="0">
                <a:solidFill>
                  <a:prstClr val="black"/>
                </a:solidFill>
                <a:cs typeface="Arial" charset="0"/>
              </a:rPr>
              <a:t> – </a:t>
            </a:r>
            <a:r>
              <a:rPr lang="sr-Cyrl-CS" altLang="en-US" sz="1400" b="1" kern="0" dirty="0">
                <a:solidFill>
                  <a:prstClr val="black"/>
                </a:solidFill>
                <a:cs typeface="Arial" charset="0"/>
              </a:rPr>
              <a:t>планински чистац</a:t>
            </a:r>
            <a:endParaRPr lang="sr-Latn-RS" sz="1400" kern="0" dirty="0">
              <a:solidFill>
                <a:sysClr val="windowText" lastClr="000000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0" y="3780632"/>
            <a:ext cx="10693400" cy="0"/>
          </a:xfrm>
          <a:prstGeom prst="line">
            <a:avLst/>
          </a:prstGeom>
          <a:ln w="158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9" name="Picture 5"/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79" r="16150" b="5429"/>
          <a:stretch/>
        </p:blipFill>
        <p:spPr bwMode="auto">
          <a:xfrm rot="16200000">
            <a:off x="-192134" y="615840"/>
            <a:ext cx="2880000" cy="21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/>
          <p:cNvPicPr>
            <a:picLocks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86"/>
          <a:stretch/>
        </p:blipFill>
        <p:spPr bwMode="auto">
          <a:xfrm>
            <a:off x="8387356" y="4429023"/>
            <a:ext cx="2152800" cy="28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65" y="4426123"/>
            <a:ext cx="2139950" cy="288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7413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5440615" y="204828"/>
            <a:ext cx="2847886" cy="2639699"/>
          </a:xfrm>
          <a:prstGeom prst="rect">
            <a:avLst/>
          </a:prstGeom>
        </p:spPr>
        <p:txBody>
          <a:bodyPr wrap="square" lIns="99569" tIns="49785" rIns="99569" bIns="49785">
            <a:spAutoFit/>
          </a:bodyPr>
          <a:lstStyle/>
          <a:p>
            <a:pPr lvl="0" algn="just">
              <a:defRPr/>
            </a:pPr>
            <a:r>
              <a:rPr lang="ru-RU" altLang="en-US" sz="1100" b="1" dirty="0">
                <a:solidFill>
                  <a:prstClr val="black"/>
                </a:solidFill>
                <a:cs typeface="Arial" charset="0"/>
              </a:rPr>
              <a:t>РАСПРОСТРАЊЕЊЕ</a:t>
            </a:r>
            <a:r>
              <a:rPr lang="en-US" altLang="en-US" sz="1100" b="1" dirty="0">
                <a:solidFill>
                  <a:prstClr val="black"/>
                </a:solidFill>
                <a:cs typeface="Arial" charset="0"/>
              </a:rPr>
              <a:t> У ПИРОТСКОМ ОКРУГУ</a:t>
            </a:r>
            <a:r>
              <a:rPr lang="ru-RU" altLang="en-US" sz="1100" b="1" dirty="0">
                <a:solidFill>
                  <a:prstClr val="black"/>
                </a:solidFill>
                <a:cs typeface="Arial" charset="0"/>
              </a:rPr>
              <a:t>:</a:t>
            </a:r>
            <a:r>
              <a:rPr lang="sr-Latn-RS" altLang="en-US" sz="1100" b="1" dirty="0">
                <a:solidFill>
                  <a:prstClr val="black"/>
                </a:solidFill>
                <a:cs typeface="Arial" charset="0"/>
              </a:rPr>
              <a:t> </a:t>
            </a:r>
            <a:r>
              <a:rPr lang="en-US" altLang="en-US" sz="1100" b="1" dirty="0" err="1">
                <a:solidFill>
                  <a:prstClr val="black"/>
                </a:solidFill>
                <a:cs typeface="Arial" charset="0"/>
              </a:rPr>
              <a:t>Видлич</a:t>
            </a:r>
            <a:r>
              <a:rPr lang="sr-Latn-RS" altLang="en-US" sz="1100" b="1" dirty="0">
                <a:solidFill>
                  <a:prstClr val="black"/>
                </a:solidFill>
                <a:cs typeface="Arial" charset="0"/>
              </a:rPr>
              <a:t> (</a:t>
            </a:r>
            <a:r>
              <a:rPr lang="en-US" altLang="en-US" sz="1100" b="1" dirty="0" err="1">
                <a:solidFill>
                  <a:prstClr val="black"/>
                </a:solidFill>
                <a:cs typeface="Arial" charset="0"/>
              </a:rPr>
              <a:t>Басарски</a:t>
            </a:r>
            <a:r>
              <a:rPr lang="en-US" altLang="en-US" sz="1100" b="1" dirty="0">
                <a:solidFill>
                  <a:prstClr val="black"/>
                </a:solidFill>
                <a:cs typeface="Arial" charset="0"/>
              </a:rPr>
              <a:t> </a:t>
            </a:r>
            <a:r>
              <a:rPr lang="en-US" altLang="en-US" sz="1100" b="1" dirty="0" err="1">
                <a:solidFill>
                  <a:prstClr val="black"/>
                </a:solidFill>
                <a:cs typeface="Arial" charset="0"/>
              </a:rPr>
              <a:t>кам</a:t>
            </a:r>
            <a:r>
              <a:rPr lang="sr-Latn-RS" altLang="en-US" sz="1100" b="1" dirty="0">
                <a:solidFill>
                  <a:prstClr val="black"/>
                </a:solidFill>
                <a:cs typeface="Arial" charset="0"/>
              </a:rPr>
              <a:t>ен)</a:t>
            </a:r>
            <a:r>
              <a:rPr lang="en-US" altLang="en-US" sz="1100" b="1" dirty="0">
                <a:solidFill>
                  <a:prstClr val="black"/>
                </a:solidFill>
                <a:cs typeface="Arial" charset="0"/>
              </a:rPr>
              <a:t>, </a:t>
            </a:r>
            <a:r>
              <a:rPr lang="en-US" altLang="en-US" sz="1100" b="1" dirty="0" err="1">
                <a:solidFill>
                  <a:prstClr val="black"/>
                </a:solidFill>
                <a:cs typeface="Arial" charset="0"/>
              </a:rPr>
              <a:t>Арбиње</a:t>
            </a:r>
            <a:r>
              <a:rPr lang="sr-Latn-RS" altLang="en-US" sz="1100" b="1" dirty="0">
                <a:solidFill>
                  <a:prstClr val="black"/>
                </a:solidFill>
                <a:cs typeface="Arial" charset="0"/>
              </a:rPr>
              <a:t>.</a:t>
            </a:r>
          </a:p>
          <a:p>
            <a:pPr lvl="0" algn="just">
              <a:defRPr/>
            </a:pPr>
            <a:endParaRPr lang="en-US" altLang="en-US" sz="1100" b="1" dirty="0">
              <a:solidFill>
                <a:prstClr val="black"/>
              </a:solidFill>
              <a:cs typeface="Arial" charset="0"/>
            </a:endParaRPr>
          </a:p>
          <a:p>
            <a:pPr lvl="0" algn="just">
              <a:defRPr/>
            </a:pPr>
            <a:r>
              <a:rPr lang="ru-RU" altLang="en-US" sz="1100" b="1" dirty="0">
                <a:solidFill>
                  <a:prstClr val="black"/>
                </a:solidFill>
                <a:cs typeface="Arial" charset="0"/>
              </a:rPr>
              <a:t>БЕРБА: </a:t>
            </a:r>
            <a:r>
              <a:rPr lang="sr-Latn-RS" altLang="en-US" sz="1100" b="1" dirty="0">
                <a:solidFill>
                  <a:prstClr val="black"/>
                </a:solidFill>
                <a:cs typeface="Arial" charset="0"/>
              </a:rPr>
              <a:t>з</a:t>
            </a:r>
            <a:r>
              <a:rPr lang="ru-RU" altLang="en-US" sz="1100" b="1" dirty="0">
                <a:solidFill>
                  <a:prstClr val="black"/>
                </a:solidFill>
                <a:cs typeface="Arial" charset="0"/>
              </a:rPr>
              <a:t>ељасти надземни вршни део биљке и цваст одсецају са када је биљка у цвету </a:t>
            </a:r>
            <a:r>
              <a:rPr lang="sr-Latn-RS" sz="1100" b="1" dirty="0">
                <a:solidFill>
                  <a:prstClr val="black"/>
                </a:solidFill>
              </a:rPr>
              <a:t>(</a:t>
            </a:r>
            <a:r>
              <a:rPr lang="ru-RU" sz="1100" b="1" dirty="0">
                <a:solidFill>
                  <a:prstClr val="black"/>
                </a:solidFill>
              </a:rPr>
              <a:t>јун</a:t>
            </a:r>
            <a:r>
              <a:rPr lang="sr-Latn-RS" sz="1100" b="1" dirty="0">
                <a:solidFill>
                  <a:prstClr val="black"/>
                </a:solidFill>
              </a:rPr>
              <a:t>–</a:t>
            </a:r>
            <a:r>
              <a:rPr lang="ru-RU" sz="1100" b="1" dirty="0">
                <a:solidFill>
                  <a:prstClr val="black"/>
                </a:solidFill>
              </a:rPr>
              <a:t>август</a:t>
            </a:r>
            <a:r>
              <a:rPr lang="sr-Latn-RS" sz="1100" b="1" dirty="0">
                <a:solidFill>
                  <a:prstClr val="black"/>
                </a:solidFill>
              </a:rPr>
              <a:t>)</a:t>
            </a:r>
            <a:r>
              <a:rPr lang="en-US" altLang="en-US" sz="1100" b="1" dirty="0">
                <a:solidFill>
                  <a:prstClr val="black"/>
                </a:solidFill>
                <a:cs typeface="Arial" charset="0"/>
              </a:rPr>
              <a:t>. </a:t>
            </a:r>
            <a:r>
              <a:rPr lang="ru-RU" altLang="en-US" sz="1100" b="1" dirty="0">
                <a:solidFill>
                  <a:prstClr val="black"/>
                </a:solidFill>
                <a:cs typeface="Arial" charset="0"/>
              </a:rPr>
              <a:t>Суше се у хладу на промаји.</a:t>
            </a:r>
            <a:endParaRPr lang="sr-Latn-RS" altLang="en-US" sz="1100" b="1" dirty="0">
              <a:solidFill>
                <a:prstClr val="black"/>
              </a:solidFill>
              <a:cs typeface="Arial" charset="0"/>
            </a:endParaRPr>
          </a:p>
          <a:p>
            <a:pPr lvl="0" algn="just">
              <a:defRPr/>
            </a:pPr>
            <a:endParaRPr lang="ru-RU" altLang="en-US" sz="1100" b="1" dirty="0">
              <a:solidFill>
                <a:prstClr val="black"/>
              </a:solidFill>
              <a:cs typeface="Arial" charset="0"/>
            </a:endParaRPr>
          </a:p>
          <a:p>
            <a:pPr lvl="0" algn="just">
              <a:defRPr/>
            </a:pPr>
            <a:r>
              <a:rPr lang="en-US" altLang="en-US" sz="1100" b="1" dirty="0">
                <a:solidFill>
                  <a:prstClr val="black"/>
                </a:solidFill>
                <a:cs typeface="Arial" charset="0"/>
              </a:rPr>
              <a:t>УПОТРЕБА:</a:t>
            </a:r>
            <a:r>
              <a:rPr lang="sr-Latn-RS" altLang="en-US" sz="1100" b="1" dirty="0">
                <a:solidFill>
                  <a:prstClr val="black"/>
                </a:solidFill>
                <a:cs typeface="Arial" charset="0"/>
              </a:rPr>
              <a:t> п</a:t>
            </a:r>
            <a:r>
              <a:rPr lang="ru-RU" altLang="en-US" sz="1100" b="1" dirty="0">
                <a:solidFill>
                  <a:prstClr val="black"/>
                </a:solidFill>
                <a:cs typeface="Arial" charset="0"/>
              </a:rPr>
              <a:t>отенцијалн</a:t>
            </a:r>
            <a:r>
              <a:rPr lang="sr-Latn-RS" altLang="en-US" sz="1100" b="1" dirty="0">
                <a:solidFill>
                  <a:prstClr val="black"/>
                </a:solidFill>
                <a:cs typeface="Arial" charset="0"/>
              </a:rPr>
              <a:t>о</a:t>
            </a:r>
            <a:r>
              <a:rPr lang="ru-RU" altLang="en-US" sz="1100" b="1" dirty="0">
                <a:solidFill>
                  <a:prstClr val="black"/>
                </a:solidFill>
                <a:cs typeface="Arial" charset="0"/>
              </a:rPr>
              <a:t> против малигних болести</a:t>
            </a:r>
            <a:r>
              <a:rPr lang="sr-Latn-RS" altLang="en-US" sz="1100" b="1" dirty="0">
                <a:solidFill>
                  <a:prstClr val="black"/>
                </a:solidFill>
                <a:cs typeface="Arial" charset="0"/>
              </a:rPr>
              <a:t>,</a:t>
            </a:r>
            <a:r>
              <a:rPr lang="ru-RU" altLang="en-US" sz="1100" b="1" dirty="0">
                <a:solidFill>
                  <a:prstClr val="black"/>
                </a:solidFill>
                <a:cs typeface="Arial" charset="0"/>
              </a:rPr>
              <a:t> захваљујући садржају </a:t>
            </a:r>
            <a:r>
              <a:rPr lang="en-US" altLang="en-US" sz="1100" b="1" dirty="0">
                <a:solidFill>
                  <a:prstClr val="black"/>
                </a:solidFill>
                <a:cs typeface="Arial" charset="0"/>
              </a:rPr>
              <a:t>β-</a:t>
            </a:r>
            <a:r>
              <a:rPr lang="en-US" altLang="en-US" sz="1100" b="1" dirty="0" err="1">
                <a:solidFill>
                  <a:prstClr val="black"/>
                </a:solidFill>
                <a:cs typeface="Arial" charset="0"/>
              </a:rPr>
              <a:t>елемена</a:t>
            </a:r>
            <a:r>
              <a:rPr lang="sr-Latn-RS" altLang="en-US" sz="1100" b="1" dirty="0">
                <a:solidFill>
                  <a:prstClr val="black"/>
                </a:solidFill>
                <a:cs typeface="Arial" charset="0"/>
              </a:rPr>
              <a:t> (</a:t>
            </a:r>
            <a:r>
              <a:rPr lang="en-US" altLang="en-US" sz="1100" b="1" dirty="0" err="1">
                <a:solidFill>
                  <a:prstClr val="black"/>
                </a:solidFill>
                <a:cs typeface="Arial" charset="0"/>
              </a:rPr>
              <a:t>преко</a:t>
            </a:r>
            <a:r>
              <a:rPr lang="en-US" altLang="en-US" sz="1100" b="1" dirty="0">
                <a:solidFill>
                  <a:prstClr val="black"/>
                </a:solidFill>
                <a:cs typeface="Arial" charset="0"/>
              </a:rPr>
              <a:t> </a:t>
            </a:r>
            <a:r>
              <a:rPr lang="sr-Latn-RS" altLang="en-US" sz="1100" b="1" dirty="0">
                <a:solidFill>
                  <a:prstClr val="black"/>
                </a:solidFill>
                <a:cs typeface="Arial" charset="0"/>
              </a:rPr>
              <a:t> </a:t>
            </a:r>
            <a:r>
              <a:rPr lang="en-US" altLang="en-US" sz="1100" b="1" dirty="0">
                <a:solidFill>
                  <a:prstClr val="black"/>
                </a:solidFill>
                <a:cs typeface="Arial" charset="0"/>
              </a:rPr>
              <a:t>40%</a:t>
            </a:r>
            <a:r>
              <a:rPr lang="sr-Latn-RS" altLang="en-US" sz="1100" b="1" dirty="0">
                <a:solidFill>
                  <a:prstClr val="black"/>
                </a:solidFill>
                <a:cs typeface="Arial" charset="0"/>
              </a:rPr>
              <a:t>) </a:t>
            </a:r>
            <a:r>
              <a:rPr lang="sr-Cyrl-CS" altLang="en-US" sz="1100" b="1" dirty="0">
                <a:solidFill>
                  <a:prstClr val="black"/>
                </a:solidFill>
                <a:cs typeface="Arial" charset="0"/>
              </a:rPr>
              <a:t>(Миладиновић и сар. 2014).</a:t>
            </a:r>
            <a:endParaRPr lang="sr-Latn-RS" altLang="en-US" sz="1100" b="1" dirty="0">
              <a:solidFill>
                <a:prstClr val="black"/>
              </a:solidFill>
              <a:cs typeface="Arial" charset="0"/>
            </a:endParaRPr>
          </a:p>
          <a:p>
            <a:pPr lvl="0" algn="just">
              <a:defRPr/>
            </a:pPr>
            <a:endParaRPr lang="en-US" altLang="en-US" sz="1100" b="1" dirty="0">
              <a:solidFill>
                <a:prstClr val="black"/>
              </a:solidFill>
              <a:cs typeface="Arial" charset="0"/>
            </a:endParaRPr>
          </a:p>
          <a:p>
            <a:pPr lvl="0" algn="just">
              <a:defRPr/>
            </a:pPr>
            <a:r>
              <a:rPr lang="sr-Cyrl-RS" sz="1100" b="1" dirty="0">
                <a:solidFill>
                  <a:prstClr val="black"/>
                </a:solidFill>
              </a:rPr>
              <a:t>САДРЖАЈ ЕТАРСКИХ УЉА:</a:t>
            </a:r>
            <a:r>
              <a:rPr lang="sr-Latn-RS" sz="1100" b="1" dirty="0">
                <a:solidFill>
                  <a:prstClr val="black"/>
                </a:solidFill>
              </a:rPr>
              <a:t> </a:t>
            </a:r>
            <a:r>
              <a:rPr lang="sr-Cyrl-CS" sz="1100" b="1" dirty="0">
                <a:solidFill>
                  <a:prstClr val="black"/>
                </a:solidFill>
                <a:cs typeface="Arial" charset="0"/>
              </a:rPr>
              <a:t>бета-елемен (26,4%), бета-кариофилен (9,9%)</a:t>
            </a:r>
            <a:r>
              <a:rPr lang="sr-Latn-RS" sz="1100" b="1" dirty="0">
                <a:solidFill>
                  <a:prstClr val="black"/>
                </a:solidFill>
                <a:cs typeface="Arial" charset="0"/>
              </a:rPr>
              <a:t>, </a:t>
            </a:r>
            <a:r>
              <a:rPr lang="sr-Cyrl-CS" sz="1100" b="1" dirty="0">
                <a:solidFill>
                  <a:prstClr val="black"/>
                </a:solidFill>
                <a:cs typeface="Arial" charset="0"/>
              </a:rPr>
              <a:t>алфа-пинен (8,6</a:t>
            </a:r>
            <a:r>
              <a:rPr lang="sr-Cyrl-CS" sz="1100" b="1" dirty="0" smtClean="0">
                <a:solidFill>
                  <a:prstClr val="black"/>
                </a:solidFill>
                <a:cs typeface="Arial" charset="0"/>
              </a:rPr>
              <a:t>%)</a:t>
            </a:r>
            <a:r>
              <a:rPr lang="sr-Latn-RS" sz="1100" b="1" dirty="0" smtClean="0">
                <a:solidFill>
                  <a:prstClr val="black"/>
                </a:solidFill>
                <a:cs typeface="Arial" charset="0"/>
              </a:rPr>
              <a:t> и</a:t>
            </a:r>
            <a:r>
              <a:rPr lang="sr-Cyrl-CS" sz="1100" b="1" dirty="0" smtClean="0">
                <a:solidFill>
                  <a:prstClr val="black"/>
                </a:solidFill>
                <a:cs typeface="Arial" charset="0"/>
              </a:rPr>
              <a:t> </a:t>
            </a:r>
            <a:r>
              <a:rPr lang="sr-Cyrl-CS" sz="1100" b="1" dirty="0">
                <a:solidFill>
                  <a:prstClr val="black"/>
                </a:solidFill>
                <a:cs typeface="Arial" charset="0"/>
              </a:rPr>
              <a:t>алфа-бисаболол (6,8</a:t>
            </a:r>
            <a:r>
              <a:rPr lang="sr-Cyrl-CS" sz="1100" b="1" dirty="0" smtClean="0">
                <a:solidFill>
                  <a:prstClr val="black"/>
                </a:solidFill>
                <a:cs typeface="Arial" charset="0"/>
              </a:rPr>
              <a:t>%)</a:t>
            </a:r>
            <a:r>
              <a:rPr lang="sr-Latn-RS" sz="1100" b="1" dirty="0" smtClean="0">
                <a:solidFill>
                  <a:prstClr val="black"/>
                </a:solidFill>
                <a:cs typeface="Arial" charset="0"/>
              </a:rPr>
              <a:t>. </a:t>
            </a:r>
            <a:endParaRPr lang="sr-Cyrl-RS" altLang="en-US" sz="1100" b="1" dirty="0">
              <a:solidFill>
                <a:prstClr val="black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590407" y="3373792"/>
            <a:ext cx="3031537" cy="322371"/>
          </a:xfrm>
          <a:prstGeom prst="rect">
            <a:avLst/>
          </a:prstGeom>
        </p:spPr>
        <p:txBody>
          <a:bodyPr wrap="square" lIns="99569" tIns="49785" rIns="99569" bIns="49785">
            <a:spAutoFit/>
          </a:bodyPr>
          <a:lstStyle/>
          <a:p>
            <a:r>
              <a:rPr lang="sr-Latn-RS" altLang="en-US" sz="1400" b="1" i="1" dirty="0" smtClean="0">
                <a:cs typeface="Arial" charset="0"/>
              </a:rPr>
              <a:t>Seseli libanotis </a:t>
            </a:r>
            <a:r>
              <a:rPr lang="sr-Cyrl-CS" altLang="en-US" sz="1400" b="1" i="1" dirty="0" smtClean="0">
                <a:cs typeface="Arial" charset="0"/>
              </a:rPr>
              <a:t>–</a:t>
            </a:r>
            <a:r>
              <a:rPr lang="sr-Latn-RS" altLang="en-US" sz="1400" b="1" i="1" dirty="0" smtClean="0">
                <a:cs typeface="Arial" charset="0"/>
              </a:rPr>
              <a:t> </a:t>
            </a:r>
            <a:r>
              <a:rPr lang="sr-Latn-RS" altLang="en-US" sz="1400" b="1" dirty="0" smtClean="0">
                <a:cs typeface="Arial" charset="0"/>
              </a:rPr>
              <a:t>либанотис</a:t>
            </a:r>
            <a:endParaRPr lang="sr-Latn-RS" sz="1400" dirty="0"/>
          </a:p>
        </p:txBody>
      </p:sp>
      <p:sp>
        <p:nvSpPr>
          <p:cNvPr id="14" name="Rectangle 13"/>
          <p:cNvSpPr/>
          <p:nvPr/>
        </p:nvSpPr>
        <p:spPr>
          <a:xfrm>
            <a:off x="6590407" y="3850092"/>
            <a:ext cx="3729240" cy="322371"/>
          </a:xfrm>
          <a:prstGeom prst="rect">
            <a:avLst/>
          </a:prstGeom>
        </p:spPr>
        <p:txBody>
          <a:bodyPr wrap="square" lIns="99569" tIns="49785" rIns="99569" bIns="49785">
            <a:spAutoFit/>
          </a:bodyPr>
          <a:lstStyle/>
          <a:p>
            <a:r>
              <a:rPr lang="sr-Latn-RS" altLang="en-US" sz="1400" b="1" i="1" dirty="0" smtClean="0">
                <a:cs typeface="Arial" charset="0"/>
              </a:rPr>
              <a:t>Seseli palasii </a:t>
            </a:r>
            <a:r>
              <a:rPr lang="sr-Cyrl-CS" altLang="en-US" sz="1400" b="1" i="1" dirty="0" smtClean="0">
                <a:cs typeface="Arial" charset="0"/>
              </a:rPr>
              <a:t>–</a:t>
            </a:r>
            <a:r>
              <a:rPr lang="sr-Latn-RS" altLang="en-US" sz="1400" b="1" i="1" dirty="0" smtClean="0">
                <a:cs typeface="Arial" charset="0"/>
              </a:rPr>
              <a:t> </a:t>
            </a:r>
            <a:r>
              <a:rPr lang="sr-Latn-RS" altLang="en-US" sz="1400" b="1" dirty="0" smtClean="0">
                <a:cs typeface="Arial" charset="0"/>
              </a:rPr>
              <a:t>девесиље</a:t>
            </a:r>
            <a:endParaRPr lang="sr-Latn-RS" sz="1400" dirty="0"/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5440616" y="4356695"/>
            <a:ext cx="2846944" cy="2470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9569" tIns="49785" rIns="99569" bIns="49785">
            <a:spAutoFit/>
          </a:bodyPr>
          <a:lstStyle/>
          <a:p>
            <a:pPr lvl="0" algn="just">
              <a:defRPr/>
            </a:pPr>
            <a:r>
              <a:rPr lang="ru-RU" altLang="en-US" sz="1100" b="1" dirty="0">
                <a:solidFill>
                  <a:prstClr val="black"/>
                </a:solidFill>
                <a:cs typeface="Arial" charset="0"/>
              </a:rPr>
              <a:t>РАСПРОСТРАЊЕЊЕ</a:t>
            </a:r>
            <a:r>
              <a:rPr lang="en-US" altLang="en-US" sz="1100" b="1" dirty="0">
                <a:solidFill>
                  <a:prstClr val="black"/>
                </a:solidFill>
                <a:cs typeface="Arial" charset="0"/>
              </a:rPr>
              <a:t> У ПИРОТСКОМ ОКРУГУ</a:t>
            </a:r>
            <a:r>
              <a:rPr lang="ru-RU" altLang="en-US" sz="1100" b="1" dirty="0">
                <a:solidFill>
                  <a:prstClr val="black"/>
                </a:solidFill>
                <a:cs typeface="Arial" charset="0"/>
              </a:rPr>
              <a:t>:</a:t>
            </a:r>
            <a:r>
              <a:rPr lang="sr-Latn-RS" altLang="en-US" sz="1100" b="1" dirty="0">
                <a:solidFill>
                  <a:prstClr val="black"/>
                </a:solidFill>
                <a:cs typeface="Arial" charset="0"/>
              </a:rPr>
              <a:t> </a:t>
            </a:r>
            <a:r>
              <a:rPr lang="en-US" altLang="en-US" sz="1100" b="1" dirty="0" err="1">
                <a:solidFill>
                  <a:prstClr val="black"/>
                </a:solidFill>
                <a:cs typeface="Arial" charset="0"/>
              </a:rPr>
              <a:t>Видлич</a:t>
            </a:r>
            <a:r>
              <a:rPr lang="sr-Latn-RS" altLang="en-US" sz="1100" b="1" dirty="0">
                <a:solidFill>
                  <a:prstClr val="black"/>
                </a:solidFill>
                <a:cs typeface="Arial" charset="0"/>
              </a:rPr>
              <a:t> (</a:t>
            </a:r>
            <a:r>
              <a:rPr lang="en-US" altLang="en-US" sz="1100" b="1" dirty="0" err="1">
                <a:solidFill>
                  <a:prstClr val="black"/>
                </a:solidFill>
                <a:cs typeface="Arial" charset="0"/>
              </a:rPr>
              <a:t>Црни</a:t>
            </a:r>
            <a:r>
              <a:rPr lang="en-US" altLang="en-US" sz="1100" b="1" dirty="0">
                <a:solidFill>
                  <a:prstClr val="black"/>
                </a:solidFill>
                <a:cs typeface="Arial" charset="0"/>
              </a:rPr>
              <a:t> </a:t>
            </a:r>
            <a:r>
              <a:rPr lang="en-US" altLang="en-US" sz="1100" b="1" dirty="0" err="1">
                <a:solidFill>
                  <a:prstClr val="black"/>
                </a:solidFill>
                <a:cs typeface="Arial" charset="0"/>
              </a:rPr>
              <a:t>врх</a:t>
            </a:r>
            <a:r>
              <a:rPr lang="en-US" altLang="en-US" sz="1100" b="1" dirty="0">
                <a:solidFill>
                  <a:prstClr val="black"/>
                </a:solidFill>
                <a:cs typeface="Arial" charset="0"/>
              </a:rPr>
              <a:t>, </a:t>
            </a:r>
            <a:r>
              <a:rPr lang="en-US" altLang="en-US" sz="1100" b="1" dirty="0" err="1">
                <a:solidFill>
                  <a:prstClr val="black"/>
                </a:solidFill>
                <a:cs typeface="Arial" charset="0"/>
              </a:rPr>
              <a:t>Басарски</a:t>
            </a:r>
            <a:r>
              <a:rPr lang="en-US" altLang="en-US" sz="1100" b="1" dirty="0">
                <a:solidFill>
                  <a:prstClr val="black"/>
                </a:solidFill>
                <a:cs typeface="Arial" charset="0"/>
              </a:rPr>
              <a:t> </a:t>
            </a:r>
            <a:r>
              <a:rPr lang="en-US" altLang="en-US" sz="1100" b="1" dirty="0" err="1">
                <a:solidFill>
                  <a:prstClr val="black"/>
                </a:solidFill>
                <a:cs typeface="Arial" charset="0"/>
              </a:rPr>
              <a:t>кам</a:t>
            </a:r>
            <a:r>
              <a:rPr lang="sr-Latn-RS" altLang="en-US" sz="1100" b="1" dirty="0">
                <a:solidFill>
                  <a:prstClr val="black"/>
                </a:solidFill>
                <a:cs typeface="Arial" charset="0"/>
              </a:rPr>
              <a:t>ен).</a:t>
            </a:r>
          </a:p>
          <a:p>
            <a:pPr lvl="0" algn="just">
              <a:defRPr/>
            </a:pPr>
            <a:endParaRPr lang="en-US" altLang="en-US" sz="1100" b="1" dirty="0">
              <a:solidFill>
                <a:prstClr val="black"/>
              </a:solidFill>
              <a:cs typeface="Arial" charset="0"/>
            </a:endParaRPr>
          </a:p>
          <a:p>
            <a:pPr lvl="0" algn="just">
              <a:defRPr/>
            </a:pPr>
            <a:r>
              <a:rPr lang="ru-RU" altLang="en-US" sz="1100" b="1" dirty="0">
                <a:solidFill>
                  <a:prstClr val="black"/>
                </a:solidFill>
                <a:cs typeface="Arial" charset="0"/>
              </a:rPr>
              <a:t>БЕРБА: </a:t>
            </a:r>
            <a:r>
              <a:rPr lang="sr-Latn-RS" altLang="en-US" sz="1100" b="1" dirty="0">
                <a:solidFill>
                  <a:prstClr val="black"/>
                </a:solidFill>
                <a:cs typeface="Arial" charset="0"/>
              </a:rPr>
              <a:t>з</a:t>
            </a:r>
            <a:r>
              <a:rPr lang="ru-RU" altLang="en-US" sz="1100" b="1" dirty="0">
                <a:solidFill>
                  <a:prstClr val="black"/>
                </a:solidFill>
                <a:cs typeface="Arial" charset="0"/>
              </a:rPr>
              <a:t>ељасти надземни вршни део биљке и цваст одсецају са када је биљка у цвету у јуну, јулу и августу</a:t>
            </a:r>
            <a:r>
              <a:rPr lang="en-US" altLang="en-US" sz="1100" b="1" dirty="0">
                <a:solidFill>
                  <a:prstClr val="black"/>
                </a:solidFill>
                <a:cs typeface="Arial" charset="0"/>
              </a:rPr>
              <a:t>. </a:t>
            </a:r>
            <a:r>
              <a:rPr lang="ru-RU" altLang="en-US" sz="1100" b="1" dirty="0">
                <a:solidFill>
                  <a:prstClr val="black"/>
                </a:solidFill>
                <a:cs typeface="Arial" charset="0"/>
              </a:rPr>
              <a:t>Суше се у хладу на промаји.</a:t>
            </a:r>
            <a:endParaRPr lang="sr-Latn-RS" altLang="en-US" sz="1100" b="1" dirty="0">
              <a:solidFill>
                <a:prstClr val="black"/>
              </a:solidFill>
              <a:cs typeface="Arial" charset="0"/>
            </a:endParaRPr>
          </a:p>
          <a:p>
            <a:pPr lvl="0" algn="just">
              <a:defRPr/>
            </a:pPr>
            <a:endParaRPr lang="ru-RU" altLang="en-US" sz="1100" b="1" dirty="0">
              <a:solidFill>
                <a:prstClr val="black"/>
              </a:solidFill>
              <a:cs typeface="Arial" charset="0"/>
            </a:endParaRPr>
          </a:p>
          <a:p>
            <a:pPr lvl="0" algn="just">
              <a:defRPr/>
            </a:pPr>
            <a:r>
              <a:rPr lang="ru-RU" sz="1100" b="1" dirty="0">
                <a:solidFill>
                  <a:prstClr val="black"/>
                </a:solidFill>
                <a:cs typeface="Arial" charset="0"/>
              </a:rPr>
              <a:t>УПОТРЕБА:</a:t>
            </a:r>
            <a:r>
              <a:rPr lang="sr-Latn-RS" sz="1100" b="1" dirty="0">
                <a:solidFill>
                  <a:prstClr val="black"/>
                </a:solidFill>
                <a:cs typeface="Arial" charset="0"/>
              </a:rPr>
              <a:t> </a:t>
            </a:r>
            <a:r>
              <a:rPr lang="en-US" altLang="en-US" sz="1100" b="1" dirty="0" err="1">
                <a:solidFill>
                  <a:prstClr val="black"/>
                </a:solidFill>
                <a:cs typeface="Arial" charset="0"/>
              </a:rPr>
              <a:t>зачин</a:t>
            </a:r>
            <a:r>
              <a:rPr lang="en-US" altLang="en-US" sz="1100" b="1" dirty="0">
                <a:solidFill>
                  <a:prstClr val="black"/>
                </a:solidFill>
                <a:cs typeface="Arial" charset="0"/>
              </a:rPr>
              <a:t> у </a:t>
            </a:r>
            <a:r>
              <a:rPr lang="en-US" altLang="en-US" sz="1100" b="1" dirty="0" err="1">
                <a:solidFill>
                  <a:prstClr val="black"/>
                </a:solidFill>
                <a:cs typeface="Arial" charset="0"/>
              </a:rPr>
              <a:t>исхрани</a:t>
            </a:r>
            <a:r>
              <a:rPr lang="en-US" altLang="en-US" sz="1100" b="1" dirty="0">
                <a:solidFill>
                  <a:prstClr val="black"/>
                </a:solidFill>
                <a:cs typeface="Arial" charset="0"/>
              </a:rPr>
              <a:t>,</a:t>
            </a:r>
            <a:r>
              <a:rPr lang="sr-Latn-RS" altLang="en-US" sz="1100" b="1" dirty="0">
                <a:solidFill>
                  <a:prstClr val="black"/>
                </a:solidFill>
                <a:cs typeface="Arial" charset="0"/>
              </a:rPr>
              <a:t> </a:t>
            </a:r>
            <a:r>
              <a:rPr lang="en-US" altLang="en-US" sz="1100" b="1" dirty="0">
                <a:solidFill>
                  <a:prstClr val="black"/>
                </a:solidFill>
                <a:cs typeface="Arial" charset="0"/>
              </a:rPr>
              <a:t> </a:t>
            </a:r>
            <a:r>
              <a:rPr lang="en-US" altLang="en-US" sz="1100" b="1" dirty="0" err="1">
                <a:solidFill>
                  <a:prstClr val="black"/>
                </a:solidFill>
                <a:cs typeface="Arial" charset="0"/>
              </a:rPr>
              <a:t>потенцијалн</a:t>
            </a:r>
            <a:r>
              <a:rPr lang="sr-Latn-RS" altLang="en-US" sz="1100" b="1" dirty="0">
                <a:solidFill>
                  <a:prstClr val="black"/>
                </a:solidFill>
                <a:cs typeface="Arial" charset="0"/>
              </a:rPr>
              <a:t>о у лекови</a:t>
            </a:r>
            <a:r>
              <a:rPr lang="en-US" altLang="en-US" sz="1100" b="1" dirty="0" err="1">
                <a:solidFill>
                  <a:prstClr val="black"/>
                </a:solidFill>
                <a:cs typeface="Arial" charset="0"/>
              </a:rPr>
              <a:t>те</a:t>
            </a:r>
            <a:r>
              <a:rPr lang="en-US" altLang="en-US" sz="1100" b="1" dirty="0">
                <a:solidFill>
                  <a:prstClr val="black"/>
                </a:solidFill>
                <a:cs typeface="Arial" charset="0"/>
              </a:rPr>
              <a:t> </a:t>
            </a:r>
            <a:r>
              <a:rPr lang="en-US" altLang="en-US" sz="1100" b="1" dirty="0" err="1">
                <a:solidFill>
                  <a:prstClr val="black"/>
                </a:solidFill>
                <a:cs typeface="Arial" charset="0"/>
              </a:rPr>
              <a:t>сврхе</a:t>
            </a:r>
            <a:r>
              <a:rPr lang="en-US" altLang="en-US" sz="1100" b="1" dirty="0">
                <a:solidFill>
                  <a:prstClr val="black"/>
                </a:solidFill>
                <a:cs typeface="Arial" charset="0"/>
              </a:rPr>
              <a:t>.</a:t>
            </a:r>
            <a:endParaRPr lang="sr-Latn-RS" altLang="en-US" sz="1100" b="1" dirty="0">
              <a:solidFill>
                <a:prstClr val="black"/>
              </a:solidFill>
              <a:cs typeface="Arial" charset="0"/>
            </a:endParaRPr>
          </a:p>
          <a:p>
            <a:pPr lvl="0" algn="just">
              <a:defRPr/>
            </a:pPr>
            <a:endParaRPr lang="en-US" altLang="en-US" sz="1100" b="1" dirty="0">
              <a:solidFill>
                <a:prstClr val="black"/>
              </a:solidFill>
              <a:cs typeface="Arial" charset="0"/>
            </a:endParaRPr>
          </a:p>
          <a:p>
            <a:pPr lvl="0" algn="just">
              <a:defRPr/>
            </a:pPr>
            <a:r>
              <a:rPr lang="sr-Cyrl-RS" sz="1100" b="1" dirty="0">
                <a:solidFill>
                  <a:prstClr val="black"/>
                </a:solidFill>
              </a:rPr>
              <a:t>САДРЖАЈ ЕТАРСКИХ УЉА:</a:t>
            </a:r>
            <a:r>
              <a:rPr lang="sr-Latn-RS" sz="1100" b="1" dirty="0">
                <a:solidFill>
                  <a:prstClr val="black"/>
                </a:solidFill>
              </a:rPr>
              <a:t> </a:t>
            </a:r>
            <a:r>
              <a:rPr lang="sr-Cyrl-CS" sz="1100" b="1" dirty="0">
                <a:solidFill>
                  <a:prstClr val="black"/>
                </a:solidFill>
                <a:cs typeface="Arial" charset="0"/>
              </a:rPr>
              <a:t>лимонен (12,2%), бета-елемен (8,0%),</a:t>
            </a:r>
            <a:r>
              <a:rPr lang="sr-Latn-RS" sz="1100" b="1" dirty="0">
                <a:solidFill>
                  <a:prstClr val="black"/>
                </a:solidFill>
                <a:cs typeface="Arial" charset="0"/>
              </a:rPr>
              <a:t> </a:t>
            </a:r>
            <a:r>
              <a:rPr lang="sr-Cyrl-CS" sz="1100" b="1" dirty="0">
                <a:solidFill>
                  <a:prstClr val="black"/>
                </a:solidFill>
                <a:cs typeface="Arial" charset="0"/>
              </a:rPr>
              <a:t>мирцен (7,7%), пара-цимен (7,5%)</a:t>
            </a:r>
            <a:r>
              <a:rPr lang="sr-Latn-RS" sz="1100" b="1" dirty="0">
                <a:solidFill>
                  <a:prstClr val="black"/>
                </a:solidFill>
                <a:cs typeface="Arial" charset="0"/>
              </a:rPr>
              <a:t>, </a:t>
            </a:r>
            <a:r>
              <a:rPr lang="sr-Cyrl-CS" sz="1100" b="1" dirty="0">
                <a:solidFill>
                  <a:prstClr val="black"/>
                </a:solidFill>
                <a:cs typeface="Arial" charset="0"/>
              </a:rPr>
              <a:t>сабинен (6,8%)</a:t>
            </a:r>
            <a:r>
              <a:rPr lang="sr-Latn-RS" sz="1100" b="1" dirty="0">
                <a:solidFill>
                  <a:prstClr val="black"/>
                </a:solidFill>
                <a:cs typeface="Arial" charset="0"/>
              </a:rPr>
              <a:t>.</a:t>
            </a:r>
            <a:endParaRPr lang="sr-Latn-RS" sz="1100" b="1" dirty="0">
              <a:solidFill>
                <a:prstClr val="black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370554" y="206058"/>
            <a:ext cx="2906273" cy="3147530"/>
          </a:xfrm>
          <a:prstGeom prst="rect">
            <a:avLst/>
          </a:prstGeom>
          <a:noFill/>
        </p:spPr>
        <p:txBody>
          <a:bodyPr wrap="square" lIns="99569" tIns="49785" rIns="99569" bIns="49785">
            <a:spAutoFit/>
          </a:bodyPr>
          <a:lstStyle/>
          <a:p>
            <a:pPr lvl="0" algn="just">
              <a:defRPr/>
            </a:pPr>
            <a:r>
              <a:rPr lang="ru-RU" sz="1100" b="1" dirty="0">
                <a:solidFill>
                  <a:prstClr val="black"/>
                </a:solidFill>
              </a:rPr>
              <a:t>РАСПРОСТРАЊЕЊЕ</a:t>
            </a:r>
            <a:r>
              <a:rPr lang="sr-Latn-RS" sz="1100" b="1" dirty="0">
                <a:solidFill>
                  <a:prstClr val="black"/>
                </a:solidFill>
              </a:rPr>
              <a:t> </a:t>
            </a:r>
            <a:r>
              <a:rPr lang="sr-Cyrl-RS" sz="1100" b="1" dirty="0">
                <a:solidFill>
                  <a:prstClr val="black"/>
                </a:solidFill>
              </a:rPr>
              <a:t>У ПИРОТСКОМ ОКРУГУ</a:t>
            </a:r>
            <a:r>
              <a:rPr lang="ru-RU" sz="1100" b="1" dirty="0">
                <a:solidFill>
                  <a:prstClr val="black"/>
                </a:solidFill>
              </a:rPr>
              <a:t>: </a:t>
            </a:r>
            <a:r>
              <a:rPr lang="sr-Cyrl-RS" sz="1100" b="1" dirty="0">
                <a:solidFill>
                  <a:prstClr val="black"/>
                </a:solidFill>
              </a:rPr>
              <a:t>широко распрострањена</a:t>
            </a:r>
            <a:r>
              <a:rPr lang="sr-Latn-RS" sz="1100" b="1" dirty="0">
                <a:solidFill>
                  <a:prstClr val="black"/>
                </a:solidFill>
              </a:rPr>
              <a:t>.</a:t>
            </a:r>
          </a:p>
          <a:p>
            <a:pPr lvl="0" algn="just">
              <a:defRPr/>
            </a:pPr>
            <a:endParaRPr lang="ru-RU" sz="1100" b="1" dirty="0">
              <a:solidFill>
                <a:prstClr val="black"/>
              </a:solidFill>
            </a:endParaRPr>
          </a:p>
          <a:p>
            <a:pPr lvl="0" algn="just">
              <a:defRPr/>
            </a:pPr>
            <a:r>
              <a:rPr lang="ru-RU" sz="1100" b="1" dirty="0">
                <a:solidFill>
                  <a:prstClr val="black"/>
                </a:solidFill>
              </a:rPr>
              <a:t>БЕРБА: </a:t>
            </a:r>
            <a:r>
              <a:rPr lang="sr-Latn-RS" sz="1100" b="1" dirty="0">
                <a:solidFill>
                  <a:prstClr val="black"/>
                </a:solidFill>
              </a:rPr>
              <a:t>з</a:t>
            </a:r>
            <a:r>
              <a:rPr lang="ru-RU" sz="1100" b="1" dirty="0">
                <a:solidFill>
                  <a:prstClr val="black"/>
                </a:solidFill>
              </a:rPr>
              <a:t>ељасти надземни вршни део биљке и лист одсеца са када је биљка у цвету </a:t>
            </a:r>
            <a:r>
              <a:rPr lang="sr-Latn-RS" sz="1100" b="1" dirty="0">
                <a:solidFill>
                  <a:prstClr val="black"/>
                </a:solidFill>
              </a:rPr>
              <a:t>(</a:t>
            </a:r>
            <a:r>
              <a:rPr lang="ru-RU" sz="1100" b="1" dirty="0">
                <a:solidFill>
                  <a:prstClr val="black"/>
                </a:solidFill>
              </a:rPr>
              <a:t>јун</a:t>
            </a:r>
            <a:r>
              <a:rPr lang="sr-Latn-RS" sz="1100" b="1" dirty="0">
                <a:solidFill>
                  <a:prstClr val="black"/>
                </a:solidFill>
              </a:rPr>
              <a:t>–</a:t>
            </a:r>
            <a:r>
              <a:rPr lang="ru-RU" sz="1100" b="1" dirty="0">
                <a:solidFill>
                  <a:prstClr val="black"/>
                </a:solidFill>
              </a:rPr>
              <a:t>август</a:t>
            </a:r>
            <a:r>
              <a:rPr lang="sr-Latn-RS" sz="1100" b="1" dirty="0">
                <a:solidFill>
                  <a:prstClr val="black"/>
                </a:solidFill>
              </a:rPr>
              <a:t>)</a:t>
            </a:r>
            <a:r>
              <a:rPr lang="sr-Cyrl-RS" sz="1100" b="1" dirty="0">
                <a:solidFill>
                  <a:prstClr val="black"/>
                </a:solidFill>
              </a:rPr>
              <a:t>. </a:t>
            </a:r>
            <a:endParaRPr lang="sr-Latn-RS" sz="1100" b="1" dirty="0">
              <a:solidFill>
                <a:prstClr val="black"/>
              </a:solidFill>
            </a:endParaRPr>
          </a:p>
          <a:p>
            <a:pPr lvl="0" algn="just">
              <a:defRPr/>
            </a:pPr>
            <a:endParaRPr lang="sr-Latn-RS" sz="1100" b="1" dirty="0">
              <a:solidFill>
                <a:prstClr val="black"/>
              </a:solidFill>
            </a:endParaRPr>
          </a:p>
          <a:p>
            <a:pPr lvl="0" algn="just">
              <a:defRPr/>
            </a:pPr>
            <a:r>
              <a:rPr lang="sr-Cyrl-RS" sz="1100" b="1" dirty="0">
                <a:solidFill>
                  <a:prstClr val="black"/>
                </a:solidFill>
              </a:rPr>
              <a:t>УПОТРЕБА:</a:t>
            </a:r>
            <a:r>
              <a:rPr lang="sr-Latn-RS" sz="1100" b="1" dirty="0">
                <a:solidFill>
                  <a:prstClr val="black"/>
                </a:solidFill>
              </a:rPr>
              <a:t> </a:t>
            </a:r>
            <a:r>
              <a:rPr lang="sr-Cyrl-RS" sz="1100" b="1" dirty="0">
                <a:solidFill>
                  <a:prstClr val="black"/>
                </a:solidFill>
              </a:rPr>
              <a:t>изнутра </a:t>
            </a:r>
            <a:r>
              <a:rPr lang="ru-RU" sz="1100" b="1" dirty="0">
                <a:solidFill>
                  <a:prstClr val="black"/>
                </a:solidFill>
              </a:rPr>
              <a:t>против стомачних тегоба,</a:t>
            </a:r>
            <a:r>
              <a:rPr lang="sr-Latn-RS" sz="1100" b="1" dirty="0">
                <a:solidFill>
                  <a:prstClr val="black"/>
                </a:solidFill>
              </a:rPr>
              <a:t> </a:t>
            </a:r>
            <a:r>
              <a:rPr lang="ru-RU" sz="1100" b="1" dirty="0">
                <a:solidFill>
                  <a:prstClr val="black"/>
                </a:solidFill>
              </a:rPr>
              <a:t>камена у жучној кесици и бубрегу</a:t>
            </a:r>
            <a:r>
              <a:rPr lang="sr-Latn-RS" sz="1100" b="1" dirty="0">
                <a:solidFill>
                  <a:prstClr val="black"/>
                </a:solidFill>
              </a:rPr>
              <a:t>; </a:t>
            </a:r>
            <a:r>
              <a:rPr lang="ru-RU" sz="1100" b="1" dirty="0">
                <a:solidFill>
                  <a:prstClr val="black"/>
                </a:solidFill>
              </a:rPr>
              <a:t>споља као антисептик и антифлогистик у виду облога, купки</a:t>
            </a:r>
            <a:r>
              <a:rPr lang="sr-Latn-RS" sz="1100" b="1" dirty="0">
                <a:solidFill>
                  <a:prstClr val="black"/>
                </a:solidFill>
              </a:rPr>
              <a:t>;</a:t>
            </a:r>
            <a:r>
              <a:rPr lang="ru-RU" sz="1100" b="1" dirty="0">
                <a:solidFill>
                  <a:prstClr val="black"/>
                </a:solidFill>
              </a:rPr>
              <a:t> за лечење рана, убоја, обољења коже, слузнице</a:t>
            </a:r>
            <a:r>
              <a:rPr lang="sr-Latn-RS" sz="1100" b="1" dirty="0">
                <a:solidFill>
                  <a:prstClr val="black"/>
                </a:solidFill>
              </a:rPr>
              <a:t>;</a:t>
            </a:r>
            <a:r>
              <a:rPr lang="ru-RU" sz="1100" b="1" dirty="0">
                <a:solidFill>
                  <a:prstClr val="black"/>
                </a:solidFill>
              </a:rPr>
              <a:t> за вагинална испирања и против хемороида.</a:t>
            </a:r>
            <a:endParaRPr lang="sr-Latn-RS" sz="1100" b="1" dirty="0">
              <a:solidFill>
                <a:prstClr val="black"/>
              </a:solidFill>
            </a:endParaRPr>
          </a:p>
          <a:p>
            <a:pPr lvl="0" algn="just">
              <a:defRPr/>
            </a:pPr>
            <a:endParaRPr lang="sr-Latn-RS" sz="1100" b="1" dirty="0">
              <a:solidFill>
                <a:prstClr val="black"/>
              </a:solidFill>
            </a:endParaRPr>
          </a:p>
          <a:p>
            <a:pPr lvl="0" algn="just">
              <a:defRPr/>
            </a:pPr>
            <a:r>
              <a:rPr lang="sr-Cyrl-RS" sz="1100" b="1" dirty="0">
                <a:solidFill>
                  <a:prstClr val="black"/>
                </a:solidFill>
              </a:rPr>
              <a:t>САДРЖАЈ ЕТАРСКИХ УЉА:</a:t>
            </a:r>
            <a:r>
              <a:rPr lang="sr-Latn-RS" sz="1100" b="1" dirty="0">
                <a:solidFill>
                  <a:prstClr val="black"/>
                </a:solidFill>
              </a:rPr>
              <a:t> </a:t>
            </a:r>
            <a:r>
              <a:rPr lang="sr-Cyrl-CS" sz="1100" b="1" dirty="0">
                <a:solidFill>
                  <a:prstClr val="black"/>
                </a:solidFill>
                <a:cs typeface="Arial" charset="0"/>
              </a:rPr>
              <a:t>1,8 цинеол (9,9%), бета пинен (5,5%), пиперитон (5,3%) транс-кариофилен (7,6%), </a:t>
            </a:r>
            <a:r>
              <a:rPr lang="sr-Latn-RS" sz="1100" b="1" dirty="0">
                <a:solidFill>
                  <a:prstClr val="black"/>
                </a:solidFill>
                <a:cs typeface="Arial" charset="0"/>
              </a:rPr>
              <a:t>борнеол</a:t>
            </a:r>
            <a:r>
              <a:rPr lang="sr-Cyrl-CS" sz="1100" b="1" dirty="0">
                <a:solidFill>
                  <a:prstClr val="black"/>
                </a:solidFill>
                <a:cs typeface="Arial" charset="0"/>
              </a:rPr>
              <a:t> (</a:t>
            </a:r>
            <a:r>
              <a:rPr lang="sr-Latn-RS" sz="1100" b="1" dirty="0">
                <a:solidFill>
                  <a:prstClr val="black"/>
                </a:solidFill>
                <a:cs typeface="Arial" charset="0"/>
              </a:rPr>
              <a:t>3</a:t>
            </a:r>
            <a:r>
              <a:rPr lang="sr-Cyrl-CS" sz="1100" b="1" dirty="0">
                <a:solidFill>
                  <a:prstClr val="black"/>
                </a:solidFill>
                <a:cs typeface="Arial" charset="0"/>
              </a:rPr>
              <a:t>,</a:t>
            </a:r>
            <a:r>
              <a:rPr lang="sr-Latn-RS" sz="1100" b="1" dirty="0">
                <a:solidFill>
                  <a:prstClr val="black"/>
                </a:solidFill>
                <a:cs typeface="Arial" charset="0"/>
              </a:rPr>
              <a:t>7</a:t>
            </a:r>
            <a:r>
              <a:rPr lang="sr-Cyrl-CS" sz="1100" b="1" dirty="0" smtClean="0">
                <a:solidFill>
                  <a:prstClr val="black"/>
                </a:solidFill>
                <a:cs typeface="Arial" charset="0"/>
              </a:rPr>
              <a:t>%)</a:t>
            </a:r>
            <a:r>
              <a:rPr lang="sr-Latn-RS" sz="1100" b="1" dirty="0" smtClean="0">
                <a:solidFill>
                  <a:prstClr val="black"/>
                </a:solidFill>
                <a:cs typeface="Arial" charset="0"/>
              </a:rPr>
              <a:t> </a:t>
            </a:r>
            <a:r>
              <a:rPr lang="sr-Cyrl-CS" sz="1100" b="1" dirty="0" smtClean="0">
                <a:solidFill>
                  <a:prstClr val="black"/>
                </a:solidFill>
                <a:cs typeface="Arial" charset="0"/>
              </a:rPr>
              <a:t>и</a:t>
            </a:r>
            <a:r>
              <a:rPr lang="sr-Latn-RS" sz="1100" b="1" dirty="0" smtClean="0">
                <a:solidFill>
                  <a:prstClr val="black"/>
                </a:solidFill>
                <a:cs typeface="Arial" charset="0"/>
              </a:rPr>
              <a:t> камфор</a:t>
            </a:r>
            <a:r>
              <a:rPr lang="sr-Cyrl-CS" sz="1100" b="1" dirty="0" smtClean="0">
                <a:solidFill>
                  <a:prstClr val="black"/>
                </a:solidFill>
                <a:cs typeface="Arial" charset="0"/>
              </a:rPr>
              <a:t> </a:t>
            </a:r>
            <a:r>
              <a:rPr lang="sr-Cyrl-CS" sz="1100" b="1" dirty="0">
                <a:solidFill>
                  <a:prstClr val="black"/>
                </a:solidFill>
                <a:cs typeface="Arial" charset="0"/>
              </a:rPr>
              <a:t>(</a:t>
            </a:r>
            <a:r>
              <a:rPr lang="sr-Latn-RS" sz="1100" b="1" dirty="0">
                <a:solidFill>
                  <a:prstClr val="black"/>
                </a:solidFill>
                <a:cs typeface="Arial" charset="0"/>
              </a:rPr>
              <a:t>1</a:t>
            </a:r>
            <a:r>
              <a:rPr lang="sr-Cyrl-CS" sz="1100" b="1" dirty="0">
                <a:solidFill>
                  <a:prstClr val="black"/>
                </a:solidFill>
                <a:cs typeface="Arial" charset="0"/>
              </a:rPr>
              <a:t>,9</a:t>
            </a:r>
            <a:r>
              <a:rPr lang="sr-Cyrl-CS" sz="1100" b="1" dirty="0" smtClean="0">
                <a:solidFill>
                  <a:prstClr val="black"/>
                </a:solidFill>
                <a:cs typeface="Arial" charset="0"/>
              </a:rPr>
              <a:t>%)</a:t>
            </a:r>
            <a:r>
              <a:rPr lang="sr-Latn-RS" sz="1100" b="1" dirty="0" smtClean="0">
                <a:solidFill>
                  <a:prstClr val="black"/>
                </a:solidFill>
                <a:cs typeface="Arial" charset="0"/>
              </a:rPr>
              <a:t>.</a:t>
            </a:r>
            <a:endParaRPr lang="sr-Cyrl-RS" sz="1100" b="1" dirty="0">
              <a:solidFill>
                <a:prstClr val="black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316051" y="3373792"/>
            <a:ext cx="2630017" cy="315986"/>
          </a:xfrm>
          <a:prstGeom prst="rect">
            <a:avLst/>
          </a:prstGeom>
        </p:spPr>
        <p:txBody>
          <a:bodyPr wrap="none" lIns="99569" tIns="49785" rIns="99569" bIns="49785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sr-Latn-RS" altLang="en-US" sz="1400" b="1" i="1" dirty="0" smtClean="0">
                <a:solidFill>
                  <a:prstClr val="black"/>
                </a:solidFill>
                <a:cs typeface="Arial" charset="0"/>
              </a:rPr>
              <a:t>Achillea millefolium </a:t>
            </a:r>
            <a:r>
              <a:rPr lang="sr-Cyrl-CS" altLang="en-US" sz="1400" b="1" i="1" dirty="0" smtClean="0">
                <a:solidFill>
                  <a:prstClr val="black"/>
                </a:solidFill>
                <a:cs typeface="Arial" charset="0"/>
              </a:rPr>
              <a:t>– </a:t>
            </a:r>
            <a:r>
              <a:rPr lang="sr-Latn-RS" altLang="en-US" sz="1400" b="1" dirty="0" smtClean="0">
                <a:solidFill>
                  <a:prstClr val="black"/>
                </a:solidFill>
                <a:cs typeface="Arial" charset="0"/>
              </a:rPr>
              <a:t>хајдучица</a:t>
            </a:r>
            <a:endParaRPr lang="en-US" altLang="en-US" sz="14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370555" y="4356695"/>
            <a:ext cx="2878449" cy="1962591"/>
          </a:xfrm>
          <a:prstGeom prst="rect">
            <a:avLst/>
          </a:prstGeom>
        </p:spPr>
        <p:txBody>
          <a:bodyPr wrap="square" lIns="99569" tIns="49785" rIns="99569" bIns="49785">
            <a:spAutoFit/>
          </a:bodyPr>
          <a:lstStyle/>
          <a:p>
            <a:pPr lvl="0" algn="just">
              <a:defRPr/>
            </a:pPr>
            <a:r>
              <a:rPr lang="ru-RU" sz="1100" b="1" dirty="0">
                <a:solidFill>
                  <a:prstClr val="black"/>
                </a:solidFill>
              </a:rPr>
              <a:t>РАСПРОСТРАЊЕЊЕ</a:t>
            </a:r>
            <a:r>
              <a:rPr lang="sr-Latn-RS" sz="1100" b="1" dirty="0">
                <a:solidFill>
                  <a:prstClr val="black"/>
                </a:solidFill>
              </a:rPr>
              <a:t> </a:t>
            </a:r>
            <a:r>
              <a:rPr lang="sr-Cyrl-RS" sz="1100" b="1" dirty="0">
                <a:solidFill>
                  <a:prstClr val="black"/>
                </a:solidFill>
              </a:rPr>
              <a:t>У ПИРОТСКОМ ОКРУГУ</a:t>
            </a:r>
            <a:r>
              <a:rPr lang="ru-RU" sz="1100" b="1" dirty="0">
                <a:solidFill>
                  <a:prstClr val="black"/>
                </a:solidFill>
              </a:rPr>
              <a:t>: </a:t>
            </a:r>
            <a:r>
              <a:rPr lang="sr-Latn-RS" sz="1100" b="1" dirty="0">
                <a:solidFill>
                  <a:prstClr val="black"/>
                </a:solidFill>
              </a:rPr>
              <a:t>ш</a:t>
            </a:r>
            <a:r>
              <a:rPr lang="sr-Cyrl-CS" sz="1100" b="1" dirty="0">
                <a:solidFill>
                  <a:prstClr val="black"/>
                </a:solidFill>
              </a:rPr>
              <a:t>ироко распрострањена</a:t>
            </a:r>
            <a:r>
              <a:rPr lang="ru-RU" sz="1100" b="1" dirty="0">
                <a:solidFill>
                  <a:prstClr val="black"/>
                </a:solidFill>
              </a:rPr>
              <a:t>.</a:t>
            </a:r>
            <a:endParaRPr lang="sr-Latn-RS" sz="1100" b="1" dirty="0">
              <a:solidFill>
                <a:prstClr val="black"/>
              </a:solidFill>
            </a:endParaRPr>
          </a:p>
          <a:p>
            <a:pPr lvl="0" algn="just">
              <a:defRPr/>
            </a:pPr>
            <a:endParaRPr lang="ru-RU" sz="1100" b="1" dirty="0">
              <a:solidFill>
                <a:prstClr val="black"/>
              </a:solidFill>
            </a:endParaRPr>
          </a:p>
          <a:p>
            <a:pPr lvl="0" algn="just">
              <a:defRPr/>
            </a:pPr>
            <a:r>
              <a:rPr lang="ru-RU" altLang="en-US" sz="1100" b="1" dirty="0">
                <a:solidFill>
                  <a:prstClr val="black"/>
                </a:solidFill>
              </a:rPr>
              <a:t>БЕРБА:</a:t>
            </a:r>
            <a:r>
              <a:rPr lang="sr-Latn-RS" altLang="en-US" sz="1100" b="1" dirty="0">
                <a:solidFill>
                  <a:prstClr val="black"/>
                </a:solidFill>
              </a:rPr>
              <a:t> </a:t>
            </a:r>
            <a:r>
              <a:rPr lang="ru-RU" altLang="en-US" sz="1100" b="1" dirty="0">
                <a:solidFill>
                  <a:prstClr val="black"/>
                </a:solidFill>
              </a:rPr>
              <a:t>као </a:t>
            </a:r>
            <a:r>
              <a:rPr lang="en-US" altLang="en-US" sz="1100" b="1" i="1" dirty="0">
                <a:solidFill>
                  <a:prstClr val="black"/>
                </a:solidFill>
              </a:rPr>
              <a:t>A</a:t>
            </a:r>
            <a:r>
              <a:rPr lang="sr-Latn-RS" altLang="en-US" sz="1100" b="1" i="1" dirty="0">
                <a:solidFill>
                  <a:prstClr val="black"/>
                </a:solidFill>
              </a:rPr>
              <a:t>. millefolium</a:t>
            </a:r>
          </a:p>
          <a:p>
            <a:pPr lvl="0" algn="just">
              <a:defRPr/>
            </a:pPr>
            <a:endParaRPr lang="en-US" altLang="en-US" sz="1100" b="1" i="1" dirty="0">
              <a:solidFill>
                <a:prstClr val="black"/>
              </a:solidFill>
            </a:endParaRPr>
          </a:p>
          <a:p>
            <a:pPr lvl="0" algn="just">
              <a:defRPr/>
            </a:pPr>
            <a:r>
              <a:rPr lang="en-US" altLang="en-US" sz="1100" b="1" dirty="0">
                <a:solidFill>
                  <a:prstClr val="black"/>
                </a:solidFill>
              </a:rPr>
              <a:t>УПОТРЕБА:</a:t>
            </a:r>
            <a:r>
              <a:rPr lang="sr-Latn-RS" altLang="en-US" sz="1100" b="1" dirty="0">
                <a:solidFill>
                  <a:prstClr val="black"/>
                </a:solidFill>
              </a:rPr>
              <a:t> </a:t>
            </a:r>
            <a:r>
              <a:rPr lang="ru-RU" altLang="en-US" sz="1100" b="1" dirty="0">
                <a:solidFill>
                  <a:prstClr val="black"/>
                </a:solidFill>
              </a:rPr>
              <a:t>као </a:t>
            </a:r>
            <a:r>
              <a:rPr lang="en-US" altLang="en-US" sz="1100" b="1" i="1" dirty="0">
                <a:solidFill>
                  <a:prstClr val="black"/>
                </a:solidFill>
              </a:rPr>
              <a:t>A</a:t>
            </a:r>
            <a:r>
              <a:rPr lang="sr-Latn-RS" altLang="en-US" sz="1100" b="1" i="1" dirty="0">
                <a:solidFill>
                  <a:prstClr val="black"/>
                </a:solidFill>
              </a:rPr>
              <a:t>. millefolium</a:t>
            </a:r>
          </a:p>
          <a:p>
            <a:pPr lvl="0" algn="just">
              <a:defRPr/>
            </a:pPr>
            <a:endParaRPr lang="en-US" altLang="en-US" sz="1100" b="1" i="1" dirty="0">
              <a:solidFill>
                <a:prstClr val="black"/>
              </a:solidFill>
            </a:endParaRPr>
          </a:p>
          <a:p>
            <a:pPr lvl="0" algn="just">
              <a:defRPr/>
            </a:pPr>
            <a:r>
              <a:rPr lang="sr-Cyrl-RS" sz="1100" b="1" dirty="0">
                <a:solidFill>
                  <a:prstClr val="black"/>
                </a:solidFill>
              </a:rPr>
              <a:t>САДРЖАЈ ЕТАРСКИХ УЉА:</a:t>
            </a:r>
            <a:r>
              <a:rPr lang="sr-Latn-RS" sz="1100" b="1" dirty="0">
                <a:solidFill>
                  <a:prstClr val="black"/>
                </a:solidFill>
              </a:rPr>
              <a:t> </a:t>
            </a:r>
            <a:r>
              <a:rPr lang="sr-Cyrl-CS" sz="1100" b="1" dirty="0">
                <a:solidFill>
                  <a:prstClr val="black"/>
                </a:solidFill>
                <a:cs typeface="Arial" charset="0"/>
              </a:rPr>
              <a:t>1,8 цинеол (15,4%), транс-хризантенил ацетат (10,7%), цис-хризантенол (10,5%), артемизија кетон (8,8%) и камфор (8,7%)</a:t>
            </a:r>
            <a:r>
              <a:rPr lang="sr-Latn-RS" sz="1100" b="1" dirty="0">
                <a:solidFill>
                  <a:prstClr val="black"/>
                </a:solidFill>
                <a:cs typeface="Arial" charset="0"/>
              </a:rPr>
              <a:t>.</a:t>
            </a:r>
            <a:r>
              <a:rPr lang="sr-Cyrl-CS" sz="1100" b="1" dirty="0">
                <a:solidFill>
                  <a:prstClr val="black"/>
                </a:solidFill>
                <a:cs typeface="Arial" charset="0"/>
              </a:rPr>
              <a:t> </a:t>
            </a:r>
            <a:endParaRPr lang="sr-Cyrl-RS" altLang="en-US" sz="1100" b="1" dirty="0">
              <a:solidFill>
                <a:prstClr val="black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378302" y="3850092"/>
            <a:ext cx="2646496" cy="315986"/>
          </a:xfrm>
          <a:prstGeom prst="rect">
            <a:avLst/>
          </a:prstGeom>
        </p:spPr>
        <p:txBody>
          <a:bodyPr wrap="none" lIns="99569" tIns="49785" rIns="99569" bIns="49785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sr-Latn-RS" altLang="en-US" sz="1400" b="1" i="1" dirty="0">
                <a:solidFill>
                  <a:prstClr val="black"/>
                </a:solidFill>
                <a:cs typeface="Arial" charset="0"/>
              </a:rPr>
              <a:t>Achillea </a:t>
            </a:r>
            <a:r>
              <a:rPr lang="sr-Latn-RS" altLang="en-US" sz="1400" b="1" i="1" dirty="0" smtClean="0">
                <a:solidFill>
                  <a:prstClr val="black"/>
                </a:solidFill>
                <a:cs typeface="Arial" charset="0"/>
              </a:rPr>
              <a:t>crithmifolia </a:t>
            </a:r>
            <a:r>
              <a:rPr lang="sr-Cyrl-CS" altLang="en-US" sz="1400" b="1" i="1" dirty="0">
                <a:solidFill>
                  <a:prstClr val="black"/>
                </a:solidFill>
                <a:cs typeface="Arial" charset="0"/>
              </a:rPr>
              <a:t>– </a:t>
            </a:r>
            <a:r>
              <a:rPr lang="sr-Latn-RS" altLang="en-US" sz="1400" b="1" dirty="0">
                <a:solidFill>
                  <a:prstClr val="black"/>
                </a:solidFill>
                <a:cs typeface="Arial" charset="0"/>
              </a:rPr>
              <a:t>хајдучица</a:t>
            </a:r>
            <a:endParaRPr lang="en-US" altLang="en-US" sz="1400" dirty="0">
              <a:solidFill>
                <a:prstClr val="black"/>
              </a:solidFill>
              <a:cs typeface="Arial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0" y="3780632"/>
            <a:ext cx="10693400" cy="0"/>
          </a:xfrm>
          <a:prstGeom prst="line">
            <a:avLst/>
          </a:prstGeom>
          <a:ln w="158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C:\Users\Sonja.Braunovic\AppData\Local\Microsoft\Windows\Temporary Internet Files\Content.Word\DSCF9099.jpg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1" t="2504" r="12490" b="9343"/>
          <a:stretch/>
        </p:blipFill>
        <p:spPr bwMode="auto">
          <a:xfrm>
            <a:off x="167803" y="4429023"/>
            <a:ext cx="2152800" cy="2880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Picture 3"/>
          <p:cNvPicPr>
            <a:picLocks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4" r="722"/>
          <a:stretch/>
        </p:blipFill>
        <p:spPr bwMode="auto">
          <a:xfrm>
            <a:off x="8394092" y="252239"/>
            <a:ext cx="2152800" cy="28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5" descr="Seseli pallasii | sesel pestrý :: BOTANICKÁ FOTOGALERIE"/>
          <p:cNvPicPr>
            <a:picLocks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0" t="11362" r="13143" b="10781"/>
          <a:stretch/>
        </p:blipFill>
        <p:spPr bwMode="auto">
          <a:xfrm>
            <a:off x="8401471" y="4428703"/>
            <a:ext cx="2152352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714" y="252239"/>
            <a:ext cx="2152650" cy="28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5838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1"/>
  <p:tag name="MMPROD_UIDATA" val="&lt;database version=&quot;7.0&quot;&gt;&lt;object type=&quot;1&quot; unique_id=&quot;10001&quot;&gt;&lt;object type=&quot;8&quot; unique_id=&quot;13080&quot;&gt;&lt;/object&gt;&lt;object type=&quot;2&quot; unique_id=&quot;13081&quot;&gt;&lt;object type=&quot;3&quot; unique_id=&quot;13082&quot;&gt;&lt;property id=&quot;20148&quot; value=&quot;5&quot;/&gt;&lt;property id=&quot;20300&quot; value=&quot;Slide 1&quot;/&gt;&lt;property id=&quot;20307&quot; value=&quot;258&quot;/&gt;&lt;/object&gt;&lt;object type=&quot;3&quot; unique_id=&quot;13083&quot;&gt;&lt;property id=&quot;20148&quot; value=&quot;5&quot;/&gt;&lt;property id=&quot;20300&quot; value=&quot;Slide 3&quot;/&gt;&lt;property id=&quot;20307&quot; value=&quot;256&quot;/&gt;&lt;/object&gt;&lt;object type=&quot;3&quot; unique_id=&quot;13135&quot;&gt;&lt;property id=&quot;20148&quot; value=&quot;5&quot;/&gt;&lt;property id=&quot;20300&quot; value=&quot;Slide 2&quot;/&gt;&lt;property id=&quot;20307&quot; value=&quot;259&quot;/&gt;&lt;/object&gt;&lt;object type=&quot;3&quot; unique_id=&quot;19036&quot;&gt;&lt;property id=&quot;20148&quot; value=&quot;5&quot;/&gt;&lt;property id=&quot;20300&quot; value=&quot;Slide 4&quot;/&gt;&lt;property id=&quot;20307&quot; value=&quot;260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1281</TotalTime>
  <Words>1614</Words>
  <Application>Microsoft Office PowerPoint</Application>
  <PresentationFormat>Custom</PresentationFormat>
  <Paragraphs>119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Sonja Braunović</dc:creator>
  <cp:lastModifiedBy>Sonja Braunović </cp:lastModifiedBy>
  <cp:revision>153</cp:revision>
  <cp:lastPrinted>2022-09-20T09:26:01Z</cp:lastPrinted>
  <dcterms:created xsi:type="dcterms:W3CDTF">2022-09-19T08:37:18Z</dcterms:created>
  <dcterms:modified xsi:type="dcterms:W3CDTF">2022-10-14T10:53:38Z</dcterms:modified>
</cp:coreProperties>
</file>